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8.xml" ContentType="application/vnd.openxmlformats-officedocument.presentationml.notesSlide+xml"/>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1.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2.xml" ContentType="application/vnd.openxmlformats-officedocument.presentationml.notesSlide+xml"/>
  <Override PartName="/ppt/tags/tag22.xml" ContentType="application/vnd.openxmlformats-officedocument.presentationml.tags+xml"/>
  <Override PartName="/ppt/notesSlides/notesSlide13.xml" ContentType="application/vnd.openxmlformats-officedocument.presentationml.notesSlide+xml"/>
  <Override PartName="/ppt/tags/tag23.xml" ContentType="application/vnd.openxmlformats-officedocument.presentationml.tags+xml"/>
  <Override PartName="/ppt/notesSlides/notesSlide14.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15.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16.xml" ContentType="application/vnd.openxmlformats-officedocument.presentationml.notesSlide+xml"/>
  <Override PartName="/ppt/tags/tag28.xml" ContentType="application/vnd.openxmlformats-officedocument.presentationml.tags+xml"/>
  <Override PartName="/ppt/notesSlides/notesSlide17.xml" ContentType="application/vnd.openxmlformats-officedocument.presentationml.notesSlide+xml"/>
  <Override PartName="/ppt/tags/tag29.xml" ContentType="application/vnd.openxmlformats-officedocument.presentationml.tags+xml"/>
  <Override PartName="/ppt/notesSlides/notesSlide18.xml" ContentType="application/vnd.openxmlformats-officedocument.presentationml.notesSlide+xml"/>
  <Override PartName="/ppt/tags/tag30.xml" ContentType="application/vnd.openxmlformats-officedocument.presentationml.tags+xml"/>
  <Override PartName="/ppt/notesSlides/notesSlide19.xml" ContentType="application/vnd.openxmlformats-officedocument.presentationml.notesSlide+xml"/>
  <Override PartName="/ppt/tags/tag31.xml" ContentType="application/vnd.openxmlformats-officedocument.presentationml.tags+xml"/>
  <Override PartName="/ppt/notesSlides/notesSlide20.xml" ContentType="application/vnd.openxmlformats-officedocument.presentationml.notesSlide+xml"/>
  <Override PartName="/ppt/tags/tag32.xml" ContentType="application/vnd.openxmlformats-officedocument.presentationml.tags+xml"/>
  <Override PartName="/ppt/notesSlides/notesSlide21.xml" ContentType="application/vnd.openxmlformats-officedocument.presentationml.notesSlide+xml"/>
  <Override PartName="/ppt/tags/tag33.xml" ContentType="application/vnd.openxmlformats-officedocument.presentationml.tags+xml"/>
  <Override PartName="/ppt/notesSlides/notesSlide22.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23.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24.xml" ContentType="application/vnd.openxmlformats-officedocument.presentationml.notesSlide+xml"/>
  <Override PartName="/ppt/tags/tag40.xml" ContentType="application/vnd.openxmlformats-officedocument.presentationml.tags+xml"/>
  <Override PartName="/ppt/notesSlides/notesSlide25.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56" r:id="rId2"/>
    <p:sldId id="257" r:id="rId3"/>
    <p:sldId id="258" r:id="rId4"/>
    <p:sldId id="260" r:id="rId5"/>
    <p:sldId id="287" r:id="rId6"/>
    <p:sldId id="261" r:id="rId7"/>
    <p:sldId id="262" r:id="rId8"/>
    <p:sldId id="263" r:id="rId9"/>
    <p:sldId id="264" r:id="rId10"/>
    <p:sldId id="291" r:id="rId11"/>
    <p:sldId id="290" r:id="rId12"/>
    <p:sldId id="265" r:id="rId13"/>
    <p:sldId id="266" r:id="rId14"/>
    <p:sldId id="267" r:id="rId15"/>
    <p:sldId id="268" r:id="rId16"/>
    <p:sldId id="269" r:id="rId17"/>
    <p:sldId id="278" r:id="rId18"/>
    <p:sldId id="270" r:id="rId19"/>
    <p:sldId id="271" r:id="rId20"/>
    <p:sldId id="280" r:id="rId21"/>
    <p:sldId id="281" r:id="rId22"/>
    <p:sldId id="282" r:id="rId23"/>
    <p:sldId id="283" r:id="rId24"/>
    <p:sldId id="284" r:id="rId25"/>
    <p:sldId id="285" r:id="rId26"/>
    <p:sldId id="272" r:id="rId27"/>
    <p:sldId id="273" r:id="rId28"/>
    <p:sldId id="286" r:id="rId29"/>
    <p:sldId id="275" r:id="rId30"/>
    <p:sldId id="288" r:id="rId31"/>
    <p:sldId id="296" r:id="rId32"/>
    <p:sldId id="297" r:id="rId33"/>
    <p:sldId id="298" r:id="rId34"/>
    <p:sldId id="299" r:id="rId35"/>
    <p:sldId id="300" r:id="rId36"/>
    <p:sldId id="301" r:id="rId37"/>
  </p:sldIdLst>
  <p:sldSz cx="9144000" cy="6858000" type="screen4x3"/>
  <p:notesSz cx="6858000" cy="9144000"/>
  <p:custDataLst>
    <p:tags r:id="rId39"/>
  </p:custDataLst>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21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image" Target="../media/image32.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image" Target="../media/image34.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C8B4C7-896F-4B1B-9447-14C33E631C81}" type="datetimeFigureOut">
              <a:rPr lang="en-US" smtClean="0"/>
              <a:pPr/>
              <a:t>6/25/2020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610CA5-BD01-4F6A-A472-D4F9C4D7D7C9}" type="slidenum">
              <a:rPr lang="en-US" smtClean="0"/>
              <a:pPr/>
              <a:t>‹#›</a:t>
            </a:fld>
            <a:endParaRPr lang="en-US"/>
          </a:p>
        </p:txBody>
      </p:sp>
    </p:spTree>
    <p:extLst>
      <p:ext uri="{BB962C8B-B14F-4D97-AF65-F5344CB8AC3E}">
        <p14:creationId xmlns:p14="http://schemas.microsoft.com/office/powerpoint/2010/main" val="2860020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ea typeface="Calibri"/>
                <a:cs typeface="Times New Roman"/>
              </a:rPr>
              <a:t>In this unit we will be discussing fractures.</a:t>
            </a:r>
          </a:p>
          <a:p>
            <a:endParaRPr lang="en-US" dirty="0"/>
          </a:p>
        </p:txBody>
      </p:sp>
      <p:sp>
        <p:nvSpPr>
          <p:cNvPr id="4" name="Slide Number Placeholder 3"/>
          <p:cNvSpPr>
            <a:spLocks noGrp="1"/>
          </p:cNvSpPr>
          <p:nvPr>
            <p:ph type="sldNum" sz="quarter" idx="10"/>
          </p:nvPr>
        </p:nvSpPr>
        <p:spPr/>
        <p:txBody>
          <a:bodyPr/>
          <a:lstStyle/>
          <a:p>
            <a:fld id="{BA610CA5-BD01-4F6A-A472-D4F9C4D7D7C9}" type="slidenum">
              <a:rPr lang="en-US" smtClean="0"/>
              <a:pPr/>
              <a:t>1</a:t>
            </a:fld>
            <a:endParaRPr lang="en-US"/>
          </a:p>
        </p:txBody>
      </p:sp>
    </p:spTree>
    <p:extLst>
      <p:ext uri="{BB962C8B-B14F-4D97-AF65-F5344CB8AC3E}">
        <p14:creationId xmlns:p14="http://schemas.microsoft.com/office/powerpoint/2010/main" val="3642066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35FAF961-A001-49D1-A2BD-473F8DD0BF2E}" type="slidenum">
              <a:rPr lang="en-US">
                <a:latin typeface="Times New Roman" charset="0"/>
              </a:rPr>
              <a:pPr/>
              <a:t>13</a:t>
            </a:fld>
            <a:endParaRPr lang="en-US">
              <a:latin typeface="Times New Roman"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r>
              <a:rPr lang="en-US" sz="1200" dirty="0" smtClean="0">
                <a:latin typeface="+mn-lt"/>
                <a:ea typeface="Calibri"/>
                <a:cs typeface="Times New Roman"/>
              </a:rPr>
              <a:t>Here is another wrist in another individual.  In this case we see a fracture involving the distal radius that also has a vertical component which is somewhat lucent as seen on the black and yellow arrows.  The horizontal component demonstrates slight impaction with a sclerotic line being noted across the distal radius as indicated by the yellow arrow.  This type of fracture is common in an older adult who falls on the outstretched arm.</a:t>
            </a:r>
            <a:endParaRPr lang="en-US" dirty="0" smtClean="0">
              <a:latin typeface="Times New Roman" charset="0"/>
            </a:endParaRPr>
          </a:p>
        </p:txBody>
      </p:sp>
    </p:spTree>
    <p:extLst>
      <p:ext uri="{BB962C8B-B14F-4D97-AF65-F5344CB8AC3E}">
        <p14:creationId xmlns:p14="http://schemas.microsoft.com/office/powerpoint/2010/main" val="50435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93DBBA67-0C98-4797-A622-022981A13E9D}" type="slidenum">
              <a:rPr lang="en-US">
                <a:latin typeface="Times New Roman" charset="0"/>
              </a:rPr>
              <a:pPr/>
              <a:t>14</a:t>
            </a:fld>
            <a:endParaRPr lang="en-US">
              <a:latin typeface="Times New Roman"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sz="1200" dirty="0" smtClean="0">
                <a:latin typeface="+mn-lt"/>
                <a:ea typeface="Calibri"/>
                <a:cs typeface="Times New Roman"/>
              </a:rPr>
              <a:t>In another older individual we again identify an impacted fracture involving the distal radius. Notice the sclerotic band across the distal radius about where we would expect to see the epiphyseal plate on a younger individual.  This is indicated by the yellow arrow.  This represents an impaction fracture.</a:t>
            </a:r>
            <a:endParaRPr lang="en-US" dirty="0" smtClean="0">
              <a:latin typeface="Times New Roman" charset="0"/>
            </a:endParaRPr>
          </a:p>
        </p:txBody>
      </p:sp>
    </p:spTree>
    <p:extLst>
      <p:ext uri="{BB962C8B-B14F-4D97-AF65-F5344CB8AC3E}">
        <p14:creationId xmlns:p14="http://schemas.microsoft.com/office/powerpoint/2010/main" val="1609978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42FC699A-3556-4BD4-A1F3-94D6237C2421}" type="slidenum">
              <a:rPr lang="en-US">
                <a:latin typeface="Times New Roman" charset="0"/>
              </a:rPr>
              <a:pPr/>
              <a:t>15</a:t>
            </a:fld>
            <a:endParaRPr lang="en-US">
              <a:latin typeface="Times New Roman"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ea typeface="Calibri"/>
                <a:cs typeface="Times New Roman"/>
              </a:rPr>
              <a:t>In this individual we have included the frontal and lateral projection of a </a:t>
            </a:r>
            <a:r>
              <a:rPr lang="en-US" sz="1200" dirty="0" err="1" smtClean="0">
                <a:latin typeface="+mn-lt"/>
                <a:ea typeface="Calibri"/>
                <a:cs typeface="Times New Roman"/>
              </a:rPr>
              <a:t>tibial</a:t>
            </a:r>
            <a:r>
              <a:rPr lang="en-US" sz="1200" dirty="0" smtClean="0">
                <a:latin typeface="+mn-lt"/>
                <a:ea typeface="Calibri"/>
                <a:cs typeface="Times New Roman"/>
              </a:rPr>
              <a:t> fracture.  Note the oblique almost spiral fracture involving the </a:t>
            </a:r>
            <a:r>
              <a:rPr lang="en-US" sz="1200" dirty="0" err="1" smtClean="0">
                <a:latin typeface="+mn-lt"/>
                <a:ea typeface="Calibri"/>
                <a:cs typeface="Times New Roman"/>
              </a:rPr>
              <a:t>midshaft</a:t>
            </a:r>
            <a:r>
              <a:rPr lang="en-US" sz="1200" dirty="0" smtClean="0">
                <a:latin typeface="+mn-lt"/>
                <a:ea typeface="Calibri"/>
                <a:cs typeface="Times New Roman"/>
              </a:rPr>
              <a:t> of the tibia.  This is barely visible on the frontal examination thus the importance of including both frontal and perpendicular imaging</a:t>
            </a:r>
          </a:p>
          <a:p>
            <a:pPr eaLnBrk="1" hangingPunct="1"/>
            <a:endParaRPr lang="en-US" dirty="0" smtClean="0">
              <a:latin typeface="Times New Roman" charset="0"/>
            </a:endParaRPr>
          </a:p>
        </p:txBody>
      </p:sp>
    </p:spTree>
    <p:extLst>
      <p:ext uri="{BB962C8B-B14F-4D97-AF65-F5344CB8AC3E}">
        <p14:creationId xmlns:p14="http://schemas.microsoft.com/office/powerpoint/2010/main" val="132085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C768BA60-EA40-4195-B5B9-6A423594C787}" type="slidenum">
              <a:rPr lang="en-US">
                <a:latin typeface="Times New Roman" charset="0"/>
              </a:rPr>
              <a:pPr/>
              <a:t>16</a:t>
            </a:fld>
            <a:endParaRPr lang="en-US">
              <a:latin typeface="Times New Roman"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r>
              <a:rPr lang="en-US" sz="1200" dirty="0" smtClean="0">
                <a:latin typeface="+mn-lt"/>
                <a:ea typeface="Calibri"/>
                <a:cs typeface="Times New Roman"/>
              </a:rPr>
              <a:t>Another wrist, this time with a fracture at the distal radius that has multiple components, this being a comminuted fracture of the distal radius.  There is slight anterior angulation of this fracture.  There is extension of this fracture into the joint space.  This fracture is also somewhat comminuted.  This is the fracture sometimes referred to as a </a:t>
            </a:r>
            <a:r>
              <a:rPr lang="en-US" sz="1200" dirty="0" err="1" smtClean="0">
                <a:latin typeface="+mn-lt"/>
                <a:ea typeface="Calibri"/>
                <a:cs typeface="Times New Roman"/>
              </a:rPr>
              <a:t>Colles</a:t>
            </a:r>
            <a:r>
              <a:rPr lang="en-US" sz="1200" dirty="0" smtClean="0">
                <a:latin typeface="+mn-lt"/>
                <a:ea typeface="Calibri"/>
                <a:cs typeface="Times New Roman"/>
              </a:rPr>
              <a:t> fracture.</a:t>
            </a:r>
            <a:endParaRPr lang="en-US" dirty="0" smtClean="0">
              <a:latin typeface="Times New Roman" charset="0"/>
            </a:endParaRPr>
          </a:p>
        </p:txBody>
      </p:sp>
    </p:spTree>
    <p:extLst>
      <p:ext uri="{BB962C8B-B14F-4D97-AF65-F5344CB8AC3E}">
        <p14:creationId xmlns:p14="http://schemas.microsoft.com/office/powerpoint/2010/main" val="3760407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latin typeface="+mn-lt"/>
                <a:ea typeface="Calibri"/>
                <a:cs typeface="Times New Roman"/>
              </a:rPr>
              <a:t>An important fracture to identify following injury to the wrist is a fracture involving the scaphoid bone.  These at times can be very difficult to define.  In this particular case there is an undisplaced fracture that is only identified as a very subtle lucent line extending through the midportion of the scaphoid as indicated by the yellow arrow.</a:t>
            </a:r>
            <a:endParaRPr lang="en-US" dirty="0"/>
          </a:p>
        </p:txBody>
      </p:sp>
      <p:sp>
        <p:nvSpPr>
          <p:cNvPr id="4" name="Slide Number Placeholder 3"/>
          <p:cNvSpPr>
            <a:spLocks noGrp="1"/>
          </p:cNvSpPr>
          <p:nvPr>
            <p:ph type="sldNum" sz="quarter" idx="10"/>
          </p:nvPr>
        </p:nvSpPr>
        <p:spPr/>
        <p:txBody>
          <a:bodyPr/>
          <a:lstStyle/>
          <a:p>
            <a:fld id="{BA610CA5-BD01-4F6A-A472-D4F9C4D7D7C9}" type="slidenum">
              <a:rPr lang="en-US" smtClean="0"/>
              <a:pPr/>
              <a:t>17</a:t>
            </a:fld>
            <a:endParaRPr lang="en-US"/>
          </a:p>
        </p:txBody>
      </p:sp>
    </p:spTree>
    <p:extLst>
      <p:ext uri="{BB962C8B-B14F-4D97-AF65-F5344CB8AC3E}">
        <p14:creationId xmlns:p14="http://schemas.microsoft.com/office/powerpoint/2010/main" val="2898612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8BD3E7AB-1F28-468E-BF85-FF439AE4E6B1}" type="slidenum">
              <a:rPr lang="en-US">
                <a:latin typeface="Times New Roman" charset="0"/>
              </a:rPr>
              <a:pPr/>
              <a:t>18</a:t>
            </a:fld>
            <a:endParaRPr lang="en-US">
              <a:latin typeface="Times New Roman"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r>
              <a:rPr lang="en-US" sz="1200" dirty="0" smtClean="0">
                <a:latin typeface="+mn-lt"/>
                <a:ea typeface="Calibri"/>
                <a:cs typeface="Times New Roman"/>
              </a:rPr>
              <a:t> In another individual the scaphoid fracture is much easier to see as indicated by the white and black arrows.  In this case there has been a disruption of the normal blood supply to the scaphoid which proceeds from distal to proximal.  As a result of this disruption at the asterisk I have indicated the sclerosis that is seen of the proximal fragment, this as a result of loss of the normal blood supply and aseptic necrosis of this proximal portion.</a:t>
            </a:r>
            <a:endParaRPr lang="en-US" dirty="0" smtClean="0">
              <a:latin typeface="Times New Roman" charset="0"/>
            </a:endParaRPr>
          </a:p>
        </p:txBody>
      </p:sp>
    </p:spTree>
    <p:extLst>
      <p:ext uri="{BB962C8B-B14F-4D97-AF65-F5344CB8AC3E}">
        <p14:creationId xmlns:p14="http://schemas.microsoft.com/office/powerpoint/2010/main" val="1615430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0E867F68-C009-4659-B3E1-0A71D56B08F3}" type="slidenum">
              <a:rPr lang="en-US">
                <a:latin typeface="Times New Roman" charset="0"/>
              </a:rPr>
              <a:pPr/>
              <a:t>19</a:t>
            </a:fld>
            <a:endParaRPr lang="en-US">
              <a:latin typeface="Times New Roman"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r>
              <a:rPr lang="en-US" sz="1200" dirty="0" smtClean="0">
                <a:latin typeface="+mn-lt"/>
                <a:ea typeface="Calibri"/>
                <a:cs typeface="Times New Roman"/>
              </a:rPr>
              <a:t>The magnification view of the same patient more clearly defines the fact that this fracture line is related to an old injury as it has a smooth somewhat undulant cortex developed along the fracture line as a result of the chronic nature, and as I mentioned a moment ago the sclerosis of the proximal portion caused by loss of blood supply to this region.  This avascular necrosis leads to considerable pain and arthritis thus the need to identify these early on to lower appropriate treatment.</a:t>
            </a:r>
            <a:endParaRPr lang="en-US" dirty="0" smtClean="0">
              <a:latin typeface="Times New Roman" charset="0"/>
            </a:endParaRPr>
          </a:p>
        </p:txBody>
      </p:sp>
    </p:spTree>
    <p:extLst>
      <p:ext uri="{BB962C8B-B14F-4D97-AF65-F5344CB8AC3E}">
        <p14:creationId xmlns:p14="http://schemas.microsoft.com/office/powerpoint/2010/main" val="2808233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latin typeface="+mn-lt"/>
                <a:ea typeface="Calibri"/>
                <a:cs typeface="Times New Roman"/>
              </a:rPr>
              <a:t>In another individual an abnormality involving the radial head is identified.  But first note the presence a small joint effusion with the presence of a small anterior and posterior fat pad.  Normally at the elbow we may see occasionally an anterior fat pad.  However, the presence of a fat pad posterior to the elbow is  definitive evidence for the presence of a joint effusion.  Which is most often associated with an accompanying fracture.  In this case, a minimally depressed radial head fracture.  This type of fracture, a radial head fracture would be one of the most common fractures of the elbow of an adult.  Fractures in children as we will discuss in a different section are more commonly seen involving the distal portion of the humerus at the elbow following a fall on the outstretched arm.</a:t>
            </a:r>
            <a:endParaRPr lang="en-US" dirty="0"/>
          </a:p>
        </p:txBody>
      </p:sp>
      <p:sp>
        <p:nvSpPr>
          <p:cNvPr id="4" name="Slide Number Placeholder 3"/>
          <p:cNvSpPr>
            <a:spLocks noGrp="1"/>
          </p:cNvSpPr>
          <p:nvPr>
            <p:ph type="sldNum" sz="quarter" idx="10"/>
          </p:nvPr>
        </p:nvSpPr>
        <p:spPr/>
        <p:txBody>
          <a:bodyPr/>
          <a:lstStyle/>
          <a:p>
            <a:fld id="{BA610CA5-BD01-4F6A-A472-D4F9C4D7D7C9}" type="slidenum">
              <a:rPr lang="en-US" smtClean="0"/>
              <a:pPr/>
              <a:t>20</a:t>
            </a:fld>
            <a:endParaRPr lang="en-US"/>
          </a:p>
        </p:txBody>
      </p:sp>
    </p:spTree>
    <p:extLst>
      <p:ext uri="{BB962C8B-B14F-4D97-AF65-F5344CB8AC3E}">
        <p14:creationId xmlns:p14="http://schemas.microsoft.com/office/powerpoint/2010/main" val="924641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latin typeface="+mn-lt"/>
                <a:ea typeface="Calibri"/>
                <a:cs typeface="Times New Roman"/>
              </a:rPr>
              <a:t>Here is an example of a pathologic fracture.  In this case, a developmental cyst present within the neck of the scaphoid has led to a weakness in this area and a subsequent fracture.  The fracture through the cyst described as a pathologic fracture.</a:t>
            </a:r>
            <a:endParaRPr lang="en-US" dirty="0"/>
          </a:p>
        </p:txBody>
      </p:sp>
      <p:sp>
        <p:nvSpPr>
          <p:cNvPr id="4" name="Slide Number Placeholder 3"/>
          <p:cNvSpPr>
            <a:spLocks noGrp="1"/>
          </p:cNvSpPr>
          <p:nvPr>
            <p:ph type="sldNum" sz="quarter" idx="10"/>
          </p:nvPr>
        </p:nvSpPr>
        <p:spPr/>
        <p:txBody>
          <a:bodyPr/>
          <a:lstStyle/>
          <a:p>
            <a:fld id="{BA610CA5-BD01-4F6A-A472-D4F9C4D7D7C9}" type="slidenum">
              <a:rPr lang="en-US" smtClean="0"/>
              <a:pPr/>
              <a:t>21</a:t>
            </a:fld>
            <a:endParaRPr lang="en-US"/>
          </a:p>
        </p:txBody>
      </p:sp>
    </p:spTree>
    <p:extLst>
      <p:ext uri="{BB962C8B-B14F-4D97-AF65-F5344CB8AC3E}">
        <p14:creationId xmlns:p14="http://schemas.microsoft.com/office/powerpoint/2010/main" val="3317436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latin typeface="+mn-lt"/>
                <a:ea typeface="Calibri"/>
                <a:cs typeface="Times New Roman"/>
              </a:rPr>
              <a:t>On this example involving a child, we see another fracture, in this case an epiphyseal plate fracture with this dislocation fragment.  This is a Salter-Harris 1 fracture.  We will talk more about the Salter-Harris fractures in the pediatric section.   Needless to say, as I mentioned, </a:t>
            </a:r>
            <a:r>
              <a:rPr lang="en-US" sz="1200" dirty="0" err="1" smtClean="0">
                <a:latin typeface="+mn-lt"/>
                <a:ea typeface="Calibri"/>
                <a:cs typeface="Times New Roman"/>
              </a:rPr>
              <a:t>posterolateral</a:t>
            </a:r>
            <a:r>
              <a:rPr lang="en-US" sz="1200" dirty="0" smtClean="0">
                <a:latin typeface="+mn-lt"/>
                <a:ea typeface="Calibri"/>
                <a:cs typeface="Times New Roman"/>
              </a:rPr>
              <a:t> displacement of the epiphysis with respect to the proximal portions of the radius, as indicated by the arrows.</a:t>
            </a:r>
            <a:endParaRPr lang="en-US" dirty="0"/>
          </a:p>
        </p:txBody>
      </p:sp>
      <p:sp>
        <p:nvSpPr>
          <p:cNvPr id="4" name="Slide Number Placeholder 3"/>
          <p:cNvSpPr>
            <a:spLocks noGrp="1"/>
          </p:cNvSpPr>
          <p:nvPr>
            <p:ph type="sldNum" sz="quarter" idx="10"/>
          </p:nvPr>
        </p:nvSpPr>
        <p:spPr/>
        <p:txBody>
          <a:bodyPr/>
          <a:lstStyle/>
          <a:p>
            <a:fld id="{BA610CA5-BD01-4F6A-A472-D4F9C4D7D7C9}" type="slidenum">
              <a:rPr lang="en-US" smtClean="0"/>
              <a:pPr/>
              <a:t>22</a:t>
            </a:fld>
            <a:endParaRPr lang="en-US"/>
          </a:p>
        </p:txBody>
      </p:sp>
    </p:spTree>
    <p:extLst>
      <p:ext uri="{BB962C8B-B14F-4D97-AF65-F5344CB8AC3E}">
        <p14:creationId xmlns:p14="http://schemas.microsoft.com/office/powerpoint/2010/main" val="3920056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3C61946E-6F26-4A9D-9283-BADB44A58209}" type="slidenum">
              <a:rPr lang="en-US">
                <a:latin typeface="Times New Roman" charset="0"/>
              </a:rPr>
              <a:pPr/>
              <a:t>2</a:t>
            </a:fld>
            <a:endParaRPr lang="en-US">
              <a:latin typeface="Times New Roman"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r>
              <a:rPr lang="en-US" sz="1200" dirty="0" smtClean="0">
                <a:latin typeface="+mn-lt"/>
                <a:ea typeface="Calibri"/>
                <a:cs typeface="Times New Roman"/>
              </a:rPr>
              <a:t>I would like to review the various terms utilized in describing the various parts of long bones.  The epiphysis represents the bony portion directly adjacent to the articular surface to which the articular surface is attached to and adjacent to the joint.  The physis or epiphyseal plate represents a cartilaginous portion that exists during the developmental phases between the epiphysis and the adjoining metaphysis or the area typically broadened at the junction of the shaft of the long bone with the epiphysis.  The shaft or central portion of the long bone referred to as the diaphysis.</a:t>
            </a:r>
            <a:endParaRPr lang="en-US" dirty="0" smtClean="0">
              <a:latin typeface="Times New Roman" charset="0"/>
            </a:endParaRPr>
          </a:p>
        </p:txBody>
      </p:sp>
    </p:spTree>
    <p:extLst>
      <p:ext uri="{BB962C8B-B14F-4D97-AF65-F5344CB8AC3E}">
        <p14:creationId xmlns:p14="http://schemas.microsoft.com/office/powerpoint/2010/main" val="3765913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latin typeface="+mn-lt"/>
                <a:ea typeface="Calibri"/>
                <a:cs typeface="Times New Roman"/>
              </a:rPr>
              <a:t>Here is an individual experiencing shoulder trauma with a fracture at the shoulder involving the surgical neck of the shoulder.  The surgical neck being that portion of the shoulder or humerus just distal to the articular surface.  The anatomic neck would actually transverse through the ball portion of the humerus more directly.  This particular fracture in this individual is somewhat comminuted with several components being identified.</a:t>
            </a:r>
            <a:endParaRPr lang="en-US" dirty="0"/>
          </a:p>
        </p:txBody>
      </p:sp>
      <p:sp>
        <p:nvSpPr>
          <p:cNvPr id="4" name="Slide Number Placeholder 3"/>
          <p:cNvSpPr>
            <a:spLocks noGrp="1"/>
          </p:cNvSpPr>
          <p:nvPr>
            <p:ph type="sldNum" sz="quarter" idx="10"/>
          </p:nvPr>
        </p:nvSpPr>
        <p:spPr/>
        <p:txBody>
          <a:bodyPr/>
          <a:lstStyle/>
          <a:p>
            <a:fld id="{BA610CA5-BD01-4F6A-A472-D4F9C4D7D7C9}" type="slidenum">
              <a:rPr lang="en-US" smtClean="0"/>
              <a:pPr/>
              <a:t>23</a:t>
            </a:fld>
            <a:endParaRPr lang="en-US"/>
          </a:p>
        </p:txBody>
      </p:sp>
    </p:spTree>
    <p:extLst>
      <p:ext uri="{BB962C8B-B14F-4D97-AF65-F5344CB8AC3E}">
        <p14:creationId xmlns:p14="http://schemas.microsoft.com/office/powerpoint/2010/main" val="2141333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ea typeface="Calibri"/>
                <a:cs typeface="Times New Roman"/>
              </a:rPr>
              <a:t>In another individual we note the presence of a fat pad and we also note the presence of a displaced fracture involving the proximal portion of the olecranon as indicated by the yellow arrow.  Note also considerable soft tissue swelling about the dorsal surface of the elbow.</a:t>
            </a:r>
          </a:p>
          <a:p>
            <a:endParaRPr lang="en-US" dirty="0"/>
          </a:p>
        </p:txBody>
      </p:sp>
      <p:sp>
        <p:nvSpPr>
          <p:cNvPr id="4" name="Slide Number Placeholder 3"/>
          <p:cNvSpPr>
            <a:spLocks noGrp="1"/>
          </p:cNvSpPr>
          <p:nvPr>
            <p:ph type="sldNum" sz="quarter" idx="10"/>
          </p:nvPr>
        </p:nvSpPr>
        <p:spPr/>
        <p:txBody>
          <a:bodyPr/>
          <a:lstStyle/>
          <a:p>
            <a:fld id="{BA610CA5-BD01-4F6A-A472-D4F9C4D7D7C9}" type="slidenum">
              <a:rPr lang="en-US" smtClean="0"/>
              <a:pPr/>
              <a:t>24</a:t>
            </a:fld>
            <a:endParaRPr lang="en-US"/>
          </a:p>
        </p:txBody>
      </p:sp>
    </p:spTree>
    <p:extLst>
      <p:ext uri="{BB962C8B-B14F-4D97-AF65-F5344CB8AC3E}">
        <p14:creationId xmlns:p14="http://schemas.microsoft.com/office/powerpoint/2010/main" val="7525864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ea typeface="Calibri"/>
                <a:cs typeface="Times New Roman"/>
              </a:rPr>
              <a:t>This individual had the unfortunate circumstance of being injured as a result of direct trauma to the forearm, perhaps involved in an altercation…this sometimes referred to as a “night stick fracture”.  In this case, a transverse displaced and angulated fracture of the ulna and an associated radial dislocation proximally.  Remember that in paired bones, if one is involved the other is almost always involved as well.</a:t>
            </a:r>
          </a:p>
          <a:p>
            <a:endParaRPr lang="en-US" dirty="0"/>
          </a:p>
        </p:txBody>
      </p:sp>
      <p:sp>
        <p:nvSpPr>
          <p:cNvPr id="4" name="Slide Number Placeholder 3"/>
          <p:cNvSpPr>
            <a:spLocks noGrp="1"/>
          </p:cNvSpPr>
          <p:nvPr>
            <p:ph type="sldNum" sz="quarter" idx="10"/>
          </p:nvPr>
        </p:nvSpPr>
        <p:spPr/>
        <p:txBody>
          <a:bodyPr/>
          <a:lstStyle/>
          <a:p>
            <a:fld id="{BA610CA5-BD01-4F6A-A472-D4F9C4D7D7C9}" type="slidenum">
              <a:rPr lang="en-US" smtClean="0"/>
              <a:pPr/>
              <a:t>25</a:t>
            </a:fld>
            <a:endParaRPr lang="en-US"/>
          </a:p>
        </p:txBody>
      </p:sp>
    </p:spTree>
    <p:extLst>
      <p:ext uri="{BB962C8B-B14F-4D97-AF65-F5344CB8AC3E}">
        <p14:creationId xmlns:p14="http://schemas.microsoft.com/office/powerpoint/2010/main" val="31015607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05A442FB-3BA7-458D-9567-1C59ACF477F6}" type="slidenum">
              <a:rPr lang="en-US">
                <a:latin typeface="Times New Roman" charset="0"/>
              </a:rPr>
              <a:pPr/>
              <a:t>26</a:t>
            </a:fld>
            <a:endParaRPr lang="en-US">
              <a:latin typeface="Times New Roman"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r>
              <a:rPr lang="en-US" sz="1200" dirty="0" smtClean="0">
                <a:latin typeface="+mn-lt"/>
                <a:ea typeface="Calibri"/>
                <a:cs typeface="Times New Roman"/>
              </a:rPr>
              <a:t>Stress injury is a type of injury that can occur in many different locations including the femur, tibia, metatarsals as well as other locations.  Any change in normal activity can ultimately lead to a stress injury.  In this case, bone scanning and MRI imaging can be useful to identify the site of bone injury prior to an actual abnormality being identified on the radiograph.  In this particular individual the plain film is not negatives as it is in many cases.  We here in this exam see a linear fracture with some callus in the distal anterior shaft of the tibia as indicated by the arrow on the enlarged image.</a:t>
            </a:r>
            <a:endParaRPr lang="en-US" dirty="0" smtClean="0">
              <a:latin typeface="Times New Roman" charset="0"/>
            </a:endParaRPr>
          </a:p>
        </p:txBody>
      </p:sp>
    </p:spTree>
    <p:extLst>
      <p:ext uri="{BB962C8B-B14F-4D97-AF65-F5344CB8AC3E}">
        <p14:creationId xmlns:p14="http://schemas.microsoft.com/office/powerpoint/2010/main" val="204528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2473F295-D10C-4B7E-8155-BE1187D1F0E1}" type="slidenum">
              <a:rPr lang="en-US">
                <a:latin typeface="Times New Roman" charset="0"/>
              </a:rPr>
              <a:pPr/>
              <a:t>27</a:t>
            </a:fld>
            <a:endParaRPr lang="en-US">
              <a:latin typeface="Times New Roman"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smtClean="0">
              <a:latin typeface="Times New Roman" charset="0"/>
            </a:endParaRPr>
          </a:p>
        </p:txBody>
      </p:sp>
    </p:spTree>
    <p:extLst>
      <p:ext uri="{BB962C8B-B14F-4D97-AF65-F5344CB8AC3E}">
        <p14:creationId xmlns:p14="http://schemas.microsoft.com/office/powerpoint/2010/main" val="11159996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latin typeface="+mn-lt"/>
                <a:ea typeface="Calibri"/>
                <a:cs typeface="Times New Roman"/>
              </a:rPr>
              <a:t>In another individual with an indication of a traumatic slip and fall what we identify here as a result of this recent fall is a disruption of the femoral neck.  On the frontal study we can actually see an overlying edge and when we compare the left to right on the frontal pelvic examination we note the unusual foreshortening of the right femoral neck as a result of this fracture.</a:t>
            </a:r>
            <a:endParaRPr lang="en-US" dirty="0"/>
          </a:p>
        </p:txBody>
      </p:sp>
      <p:sp>
        <p:nvSpPr>
          <p:cNvPr id="4" name="Slide Number Placeholder 3"/>
          <p:cNvSpPr>
            <a:spLocks noGrp="1"/>
          </p:cNvSpPr>
          <p:nvPr>
            <p:ph type="sldNum" sz="quarter" idx="10"/>
          </p:nvPr>
        </p:nvSpPr>
        <p:spPr/>
        <p:txBody>
          <a:bodyPr/>
          <a:lstStyle/>
          <a:p>
            <a:fld id="{BA610CA5-BD01-4F6A-A472-D4F9C4D7D7C9}" type="slidenum">
              <a:rPr lang="en-US" smtClean="0"/>
              <a:pPr/>
              <a:t>28</a:t>
            </a:fld>
            <a:endParaRPr lang="en-US"/>
          </a:p>
        </p:txBody>
      </p:sp>
    </p:spTree>
    <p:extLst>
      <p:ext uri="{BB962C8B-B14F-4D97-AF65-F5344CB8AC3E}">
        <p14:creationId xmlns:p14="http://schemas.microsoft.com/office/powerpoint/2010/main" val="35507069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1EA67CE9-3817-411A-A2EC-98CD39CFC53A}" type="slidenum">
              <a:rPr lang="en-US">
                <a:latin typeface="Times New Roman" charset="0"/>
              </a:rPr>
              <a:pPr/>
              <a:t>29</a:t>
            </a:fld>
            <a:endParaRPr lang="en-US">
              <a:latin typeface="Times New Roman"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ea typeface="Calibri"/>
                <a:cs typeface="Times New Roman"/>
              </a:rPr>
              <a:t>Injuries of this type are typically as a result of the knee running into the dashboard in some type of an automobile deceleration injury.  In this case the posterior wall of the </a:t>
            </a:r>
            <a:r>
              <a:rPr lang="en-US" sz="1200" dirty="0" err="1" smtClean="0">
                <a:latin typeface="+mn-lt"/>
                <a:ea typeface="Calibri"/>
                <a:cs typeface="Times New Roman"/>
              </a:rPr>
              <a:t>acetabulum</a:t>
            </a:r>
            <a:r>
              <a:rPr lang="en-US" sz="1200" dirty="0" smtClean="0">
                <a:latin typeface="+mn-lt"/>
                <a:ea typeface="Calibri"/>
                <a:cs typeface="Times New Roman"/>
              </a:rPr>
              <a:t> has been fractured with a posterior displacement of a portion of the </a:t>
            </a:r>
            <a:r>
              <a:rPr lang="en-US" sz="1200" dirty="0" err="1" smtClean="0">
                <a:latin typeface="+mn-lt"/>
                <a:ea typeface="Calibri"/>
                <a:cs typeface="Times New Roman"/>
              </a:rPr>
              <a:t>acetabular</a:t>
            </a:r>
            <a:r>
              <a:rPr lang="en-US" sz="1200" dirty="0" smtClean="0">
                <a:latin typeface="+mn-lt"/>
                <a:ea typeface="Calibri"/>
                <a:cs typeface="Times New Roman"/>
              </a:rPr>
              <a:t> margin and a dislocation of the femoral head both superiorly, laterally and posteriorly.  The dislocated head being noted at the arrow, the source of the avulsed fragment at the second arrow, and finally the avulsed fragment setting above the </a:t>
            </a:r>
            <a:r>
              <a:rPr lang="en-US" sz="1200" dirty="0" err="1" smtClean="0">
                <a:latin typeface="+mn-lt"/>
                <a:ea typeface="Calibri"/>
                <a:cs typeface="Times New Roman"/>
              </a:rPr>
              <a:t>acetabulum</a:t>
            </a:r>
            <a:r>
              <a:rPr lang="en-US" sz="1200" dirty="0" smtClean="0">
                <a:latin typeface="+mn-lt"/>
                <a:ea typeface="Calibri"/>
                <a:cs typeface="Times New Roman"/>
              </a:rPr>
              <a:t> on the third arrow.</a:t>
            </a:r>
            <a:endParaRPr lang="en-US" dirty="0" smtClean="0"/>
          </a:p>
          <a:p>
            <a:pPr eaLnBrk="1" hangingPunct="1"/>
            <a:endParaRPr lang="en-US" dirty="0" smtClean="0">
              <a:latin typeface="Times New Roman" charset="0"/>
            </a:endParaRPr>
          </a:p>
        </p:txBody>
      </p:sp>
    </p:spTree>
    <p:extLst>
      <p:ext uri="{BB962C8B-B14F-4D97-AF65-F5344CB8AC3E}">
        <p14:creationId xmlns:p14="http://schemas.microsoft.com/office/powerpoint/2010/main" val="2640085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51FC3CC3-96EB-44E7-A5E0-5B0F7191717C}" type="slidenum">
              <a:rPr lang="en-US">
                <a:latin typeface="Times New Roman" charset="0"/>
              </a:rPr>
              <a:pPr/>
              <a:t>3</a:t>
            </a:fld>
            <a:endParaRPr lang="en-US">
              <a:latin typeface="Times New Roman"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r>
              <a:rPr lang="en-US" sz="1200" dirty="0" smtClean="0">
                <a:latin typeface="+mn-lt"/>
                <a:ea typeface="Calibri"/>
                <a:cs typeface="Times New Roman"/>
              </a:rPr>
              <a:t>I would next like to talk a little bit about a fracture classification or description scheme that is commonly used in radiology in order to identify and described fractures in such a fashion that a referring physician would understand the findings.  A longitudinal fracture represents a fracture parallel to the long axis of the bone.  That is contrasted by the transverse fracture, a fracture that is perpendicular to the long axis the bone or across the bone.  An oblique fracture is a fracture that travels on a diagonal across the long axis of the bone.  A spiral fracture is a fracture that wraps around the bone so that the medial and lateral or anterior and posterior crossings of the bone are at different levels.  An incomplete fracture is just that, a fracture the does not completely involve the cortex.  A “T” type fracture is a fracture that includes both longitudinal and transverse components.  An impacted or compressed fracture is where the trabecular structure of the bone has been pushed together by a direct trauma along the long axis of the bone leading to compression.  A comminuted fracture speaks to a fracture that has multiple components to it, so multiple small pieces.  A pathologic fracture is a fracture through a preexisting condition of the bone,  whether this preexisting condition be of a benign or malignant nature.  Closed fractures,  in the past referred to as simple fractures are fractures that did not penetrate the skin surface.  An open fracture represents a fracture where there is penetration of the bone through the skin surface.  In the past these have been referred to as compound fractures.  And finally, an avulsion fracture is a fracture that takes place at a point of tendon insertion or </a:t>
            </a:r>
            <a:r>
              <a:rPr lang="en-US" sz="1200" dirty="0" err="1" smtClean="0">
                <a:latin typeface="+mn-lt"/>
                <a:ea typeface="Calibri"/>
                <a:cs typeface="Times New Roman"/>
              </a:rPr>
              <a:t>ligamentous</a:t>
            </a:r>
            <a:r>
              <a:rPr lang="en-US" sz="1200" dirty="0" smtClean="0">
                <a:latin typeface="+mn-lt"/>
                <a:ea typeface="Calibri"/>
                <a:cs typeface="Times New Roman"/>
              </a:rPr>
              <a:t> attachment to bone,  where a portion of the adjoining bone is pulled away.</a:t>
            </a:r>
            <a:endParaRPr lang="en-US" dirty="0" smtClean="0">
              <a:latin typeface="Times New Roman" charset="0"/>
            </a:endParaRPr>
          </a:p>
        </p:txBody>
      </p:sp>
    </p:spTree>
    <p:extLst>
      <p:ext uri="{BB962C8B-B14F-4D97-AF65-F5344CB8AC3E}">
        <p14:creationId xmlns:p14="http://schemas.microsoft.com/office/powerpoint/2010/main" val="2230942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6516FDC8-E69E-4B58-BE9C-D42E36FD25D7}" type="slidenum">
              <a:rPr lang="en-US">
                <a:latin typeface="Times New Roman" charset="0"/>
              </a:rPr>
              <a:pPr/>
              <a:t>4</a:t>
            </a:fld>
            <a:endParaRPr lang="en-US">
              <a:latin typeface="Times New Roman"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r>
              <a:rPr lang="en-US" sz="1200" dirty="0" smtClean="0">
                <a:latin typeface="+mn-lt"/>
                <a:ea typeface="Calibri"/>
                <a:cs typeface="Times New Roman"/>
              </a:rPr>
              <a:t>Fractures are described differently at institution, but appear most often to be described consistently at any one particular institution.  My practice is to describe fractures by describing the relationship of the distal portion of the fracture to the more proximal aspect.  In discussion of fractures we need to speak of displacement, displacement of the proximal distal portions; any angulation that may take place at the fracture site; any evidence for shortening of the bones, shortening typically caused by overlapping; any rotation of the bony fragments, this is especially important when we think about it, because you could have no displacement but you could have 90° rotation which could have a significant impact; and we also talk about any abnormalities of the joint that might be involved, such as a loss of continuity at a joint, which is referred to as a dislocation;  </a:t>
            </a:r>
            <a:r>
              <a:rPr lang="en-US" sz="1200" dirty="0" err="1" smtClean="0">
                <a:latin typeface="+mn-lt"/>
                <a:ea typeface="Calibri"/>
                <a:cs typeface="Times New Roman"/>
              </a:rPr>
              <a:t>subluxation</a:t>
            </a:r>
            <a:r>
              <a:rPr lang="en-US" sz="1200" dirty="0" smtClean="0">
                <a:latin typeface="+mn-lt"/>
                <a:ea typeface="Calibri"/>
                <a:cs typeface="Times New Roman"/>
              </a:rPr>
              <a:t> may occur at a joint with or without fracture, and this is a result of partial loss of continuity at that joint; and finally fracture dislocations will be described, and that is when a bone has a fracture and there is an associated dislocation at the adjoining joint.</a:t>
            </a:r>
            <a:endParaRPr lang="en-US" dirty="0" smtClean="0">
              <a:latin typeface="Times New Roman" charset="0"/>
            </a:endParaRPr>
          </a:p>
        </p:txBody>
      </p:sp>
    </p:spTree>
    <p:extLst>
      <p:ext uri="{BB962C8B-B14F-4D97-AF65-F5344CB8AC3E}">
        <p14:creationId xmlns:p14="http://schemas.microsoft.com/office/powerpoint/2010/main" val="4211631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8027897D-268D-46F8-BBEA-257DC4A732E5}" type="slidenum">
              <a:rPr lang="en-US">
                <a:latin typeface="Times New Roman" charset="0"/>
              </a:rPr>
              <a:pPr/>
              <a:t>6</a:t>
            </a:fld>
            <a:endParaRPr lang="en-US">
              <a:latin typeface="Times New Roman"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r>
              <a:rPr lang="en-US" sz="1200" dirty="0" smtClean="0">
                <a:latin typeface="+mn-lt"/>
                <a:ea typeface="Calibri"/>
                <a:cs typeface="Times New Roman"/>
              </a:rPr>
              <a:t>Additionally in fracture evaluation, x-ray films should always be taken in at least two projections and typically these are if at all possible perpendicular to each other, for instance, an AP and a lateral view.  Additionally, these x-ray films should be large enough to include at least the adjoining joint and adjoining soft tissues of the area of injury.  At times it is important to include both proximal and distal joints, especially when evaluating fractures involving paired bone such as the forearm and lower leg.</a:t>
            </a:r>
            <a:endParaRPr lang="en-US" dirty="0" smtClean="0">
              <a:latin typeface="Times New Roman" charset="0"/>
            </a:endParaRPr>
          </a:p>
        </p:txBody>
      </p:sp>
    </p:spTree>
    <p:extLst>
      <p:ext uri="{BB962C8B-B14F-4D97-AF65-F5344CB8AC3E}">
        <p14:creationId xmlns:p14="http://schemas.microsoft.com/office/powerpoint/2010/main" val="2927150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C8B581FE-8538-4322-83B2-BEAC627A2FDD}" type="slidenum">
              <a:rPr lang="en-US">
                <a:latin typeface="Times New Roman" charset="0"/>
              </a:rPr>
              <a:pPr/>
              <a:t>7</a:t>
            </a:fld>
            <a:endParaRPr lang="en-US">
              <a:latin typeface="Times New Roman"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ea typeface="Calibri"/>
                <a:cs typeface="Times New Roman"/>
              </a:rPr>
              <a:t>In a child occasionally the healthy opposite side will be included to provide a comparison for the various growth plates and growth centers that exist in the child.  To answer special question some special studies might also be included.  Among those might be oblique views, stress films where the orthopedic or emergency physician may stress a joint to allow more careful evaluation of possible </a:t>
            </a:r>
            <a:r>
              <a:rPr lang="en-US" sz="1200" dirty="0" err="1" smtClean="0">
                <a:latin typeface="+mn-lt"/>
                <a:ea typeface="Calibri"/>
                <a:cs typeface="Times New Roman"/>
              </a:rPr>
              <a:t>ligamentous</a:t>
            </a:r>
            <a:r>
              <a:rPr lang="en-US" sz="1200" dirty="0" smtClean="0">
                <a:latin typeface="+mn-lt"/>
                <a:ea typeface="Calibri"/>
                <a:cs typeface="Times New Roman"/>
              </a:rPr>
              <a:t> injury, flexion and extension views especially when speaking about the spine, and perhaps films that are delayed after a period of several days or a week to allow early bony remodeling or early repair to take place to make the fracture line more conspicuous.</a:t>
            </a:r>
          </a:p>
          <a:p>
            <a:pPr eaLnBrk="1" hangingPunct="1"/>
            <a:endParaRPr lang="en-US" dirty="0" smtClean="0">
              <a:latin typeface="Times New Roman" charset="0"/>
            </a:endParaRPr>
          </a:p>
        </p:txBody>
      </p:sp>
    </p:spTree>
    <p:extLst>
      <p:ext uri="{BB962C8B-B14F-4D97-AF65-F5344CB8AC3E}">
        <p14:creationId xmlns:p14="http://schemas.microsoft.com/office/powerpoint/2010/main" val="1903685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B30A88B2-D445-4AD1-8D86-E8A7487CB92D}" type="slidenum">
              <a:rPr lang="en-US">
                <a:latin typeface="Times New Roman" charset="0"/>
              </a:rPr>
              <a:pPr/>
              <a:t>8</a:t>
            </a:fld>
            <a:endParaRPr lang="en-US">
              <a:latin typeface="Times New Roman"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r>
              <a:rPr lang="en-US" sz="1200" dirty="0" smtClean="0">
                <a:latin typeface="+mn-lt"/>
                <a:ea typeface="Calibri"/>
                <a:cs typeface="Times New Roman"/>
              </a:rPr>
              <a:t>Let us try to apply some of our newly learned terms and ideas to a patient.  Here is a lower leg projection of an individual experiencing trauma.  In this frontal projection note the oblique fracture of the distal portions of the tibia.  This could be described as having angulation with its convexity directed towards the lateral aspect of the lower leg at the fracture site.  There is slight medial displacement of the distal fragment with respect to the more proximal fragment and this fracture is accompanied by a comminuted fracture of the proximal portion of the fibula.  There is some lateral displacement of the distal portion of the fibula with respect to the proximal fragment.  There is angulation present.  The convexity is directed laterally at the fracture.</a:t>
            </a:r>
            <a:endParaRPr lang="en-US" dirty="0" smtClean="0">
              <a:latin typeface="Times New Roman" charset="0"/>
            </a:endParaRPr>
          </a:p>
        </p:txBody>
      </p:sp>
    </p:spTree>
    <p:extLst>
      <p:ext uri="{BB962C8B-B14F-4D97-AF65-F5344CB8AC3E}">
        <p14:creationId xmlns:p14="http://schemas.microsoft.com/office/powerpoint/2010/main" val="3998198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C9A40769-6DAC-4E71-B326-B7EA3187B07C}" type="slidenum">
              <a:rPr lang="en-US">
                <a:latin typeface="Times New Roman" charset="0"/>
              </a:rPr>
              <a:pPr/>
              <a:t>9</a:t>
            </a:fld>
            <a:endParaRPr lang="en-US">
              <a:latin typeface="Times New Roman"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r>
              <a:rPr lang="en-US" sz="1200" dirty="0" smtClean="0">
                <a:latin typeface="+mn-lt"/>
                <a:ea typeface="Calibri"/>
                <a:cs typeface="Times New Roman"/>
              </a:rPr>
              <a:t>In this same individual, the lateral view is also helpful because it gives us information about what is happening in the perpendicular direction.  We note posterior displacement of the </a:t>
            </a:r>
            <a:r>
              <a:rPr lang="en-US" sz="1200" dirty="0" err="1" smtClean="0">
                <a:latin typeface="+mn-lt"/>
                <a:ea typeface="Calibri"/>
                <a:cs typeface="Times New Roman"/>
              </a:rPr>
              <a:t>tibial</a:t>
            </a:r>
            <a:r>
              <a:rPr lang="en-US" sz="1200" dirty="0" smtClean="0">
                <a:latin typeface="+mn-lt"/>
                <a:ea typeface="Calibri"/>
                <a:cs typeface="Times New Roman"/>
              </a:rPr>
              <a:t> fracture and we also note that this fracture is somewhat spiral in its nature.  Also, we see slight angulation convex anteriorly at the fracture site.  This study or this film is inadequate because we really do not identify the fibular fracture on this particular collection of images.</a:t>
            </a:r>
            <a:endParaRPr lang="en-US" dirty="0" smtClean="0">
              <a:latin typeface="Times New Roman" charset="0"/>
            </a:endParaRPr>
          </a:p>
        </p:txBody>
      </p:sp>
    </p:spTree>
    <p:extLst>
      <p:ext uri="{BB962C8B-B14F-4D97-AF65-F5344CB8AC3E}">
        <p14:creationId xmlns:p14="http://schemas.microsoft.com/office/powerpoint/2010/main" val="1167414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BF0B70FD-D9F5-4CD6-970F-267E30A45C82}" type="slidenum">
              <a:rPr lang="en-US">
                <a:latin typeface="Times New Roman" charset="0"/>
              </a:rPr>
              <a:pPr/>
              <a:t>12</a:t>
            </a:fld>
            <a:endParaRPr lang="en-US">
              <a:latin typeface="Times New Roman"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r>
              <a:rPr lang="en-US" sz="1200" dirty="0" smtClean="0">
                <a:latin typeface="+mn-lt"/>
                <a:ea typeface="Calibri"/>
                <a:cs typeface="Times New Roman"/>
              </a:rPr>
              <a:t> Let us look another patient.  Here is a forearm injury.  Note that this fracture of the distal radius does not have any angulation.  Have you identified the small irregularity of the medial and lateral cortex of the distal radius in this individual?  This is a transverse slightly impacted fracture of the radius sometimes referred to as a torus fracture.  We will talk a little bit more about torus fractures when we discuss pediatric type injuries.  There is an associated ulnar fracture involving the ulnar </a:t>
            </a:r>
            <a:r>
              <a:rPr lang="en-US" sz="1200" dirty="0" err="1" smtClean="0">
                <a:latin typeface="+mn-lt"/>
                <a:ea typeface="Calibri"/>
                <a:cs typeface="Times New Roman"/>
              </a:rPr>
              <a:t>styloid</a:t>
            </a:r>
            <a:r>
              <a:rPr lang="en-US" sz="1200" dirty="0" smtClean="0">
                <a:latin typeface="+mn-lt"/>
                <a:ea typeface="Calibri"/>
                <a:cs typeface="Times New Roman"/>
              </a:rPr>
              <a:t>.  Paired bones frequently, in fact, very commonly will have associated fractures.</a:t>
            </a:r>
            <a:endParaRPr lang="en-US" dirty="0" smtClean="0">
              <a:latin typeface="Times New Roman" charset="0"/>
            </a:endParaRPr>
          </a:p>
        </p:txBody>
      </p:sp>
    </p:spTree>
    <p:extLst>
      <p:ext uri="{BB962C8B-B14F-4D97-AF65-F5344CB8AC3E}">
        <p14:creationId xmlns:p14="http://schemas.microsoft.com/office/powerpoint/2010/main" val="3643180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86D199E-5C24-446D-AA72-710A0362FA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4FFF614-780D-40A7-92A5-2CF92716F15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EC94A3B-D520-4EEE-B0B6-F6CA88189F1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7244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CEF6D07-87B8-43CC-964B-DFF09C74D9A1}"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724400"/>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199E82-9AD4-4A5B-9EAF-5465704EEFA2}"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38600"/>
            <a:ext cx="40386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4F1E317-3744-42E6-8F3B-AC039EB42F58}"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1BDAE6-FC00-4501-AAC4-8D1CF56B9FD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CE83D4B-A7DB-4AB2-B9FB-0D348E60559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33C3A38-396E-40C6-9285-AB984EFDC14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0F39775-50C0-45FC-9212-8636605361E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2DA72CD-7E20-4726-8CB8-E309429D3EE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36B5E719-B2FA-40EF-AB47-E93C02285C3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8C5E3B0-5525-40E7-81E8-53FDFB54DA4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3654DF5-609B-4805-878A-C458C0F26AD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222D1E7-A33A-4FD6-82DE-481134D9F3F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vmlDrawing" Target="../drawings/vmlDrawing1.vml"/><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amma/>
                <a:shade val="0"/>
                <a:invGamma/>
              </a:schemeClr>
            </a:gs>
            <a:gs pos="50000">
              <a:schemeClr val="accent2"/>
            </a:gs>
            <a:gs pos="100000">
              <a:schemeClr val="accent2">
                <a:gamma/>
                <a:shade val="0"/>
                <a:invGamma/>
              </a:schemeClr>
            </a:gs>
          </a:gsLst>
          <a:lin ang="5400000" scaled="1"/>
        </a:gra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152400"/>
            <a:ext cx="82296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6803" name="Rectangle 3"/>
          <p:cNvSpPr>
            <a:spLocks noGrp="1" noChangeArrowheads="1"/>
          </p:cNvSpPr>
          <p:nvPr>
            <p:ph type="body" idx="1"/>
          </p:nvPr>
        </p:nvSpPr>
        <p:spPr bwMode="auto">
          <a:xfrm>
            <a:off x="457200" y="1600200"/>
            <a:ext cx="82296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6804" name="Rectangle 4"/>
          <p:cNvSpPr>
            <a:spLocks noGrp="1" noChangeArrowheads="1"/>
          </p:cNvSpPr>
          <p:nvPr>
            <p:ph type="dt" sz="half" idx="2"/>
          </p:nvPr>
        </p:nvSpPr>
        <p:spPr bwMode="auto">
          <a:xfrm>
            <a:off x="457200" y="64008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76805" name="Rectangle 5"/>
          <p:cNvSpPr>
            <a:spLocks noGrp="1" noChangeArrowheads="1"/>
          </p:cNvSpPr>
          <p:nvPr>
            <p:ph type="ftr" sz="quarter" idx="3"/>
          </p:nvPr>
        </p:nvSpPr>
        <p:spPr bwMode="auto">
          <a:xfrm>
            <a:off x="3124200" y="6400800"/>
            <a:ext cx="2895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76806" name="Rectangle 6"/>
          <p:cNvSpPr>
            <a:spLocks noGrp="1" noChangeArrowheads="1"/>
          </p:cNvSpPr>
          <p:nvPr>
            <p:ph type="sldNum" sz="quarter" idx="4"/>
          </p:nvPr>
        </p:nvSpPr>
        <p:spPr bwMode="auto">
          <a:xfrm>
            <a:off x="6553200" y="64008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42C8AE65-7677-4802-BAA6-CAB8286907CB}" type="slidenum">
              <a:rPr lang="en-US" smtClean="0"/>
              <a:pPr/>
              <a:t>‹#›</a:t>
            </a:fld>
            <a:endParaRPr lang="en-US"/>
          </a:p>
        </p:txBody>
      </p:sp>
      <p:sp>
        <p:nvSpPr>
          <p:cNvPr id="76807" name="Rectangle 7"/>
          <p:cNvSpPr>
            <a:spLocks noChangeArrowheads="1"/>
          </p:cNvSpPr>
          <p:nvPr/>
        </p:nvSpPr>
        <p:spPr bwMode="auto">
          <a:xfrm>
            <a:off x="0" y="0"/>
            <a:ext cx="457200" cy="6858000"/>
          </a:xfrm>
          <a:prstGeom prst="rect">
            <a:avLst/>
          </a:prstGeom>
          <a:gradFill rotWithShape="1">
            <a:gsLst>
              <a:gs pos="0">
                <a:schemeClr val="accent2"/>
              </a:gs>
              <a:gs pos="50000">
                <a:schemeClr val="accent2">
                  <a:gamma/>
                  <a:shade val="0"/>
                  <a:invGamma/>
                </a:schemeClr>
              </a:gs>
              <a:gs pos="100000">
                <a:schemeClr val="accent2"/>
              </a:gs>
            </a:gsLst>
            <a:lin ang="18900000" scaled="1"/>
          </a:gradFill>
          <a:ln w="9525">
            <a:solidFill>
              <a:srgbClr val="3366FF"/>
            </a:solidFill>
            <a:miter lim="800000"/>
            <a:headEnd/>
            <a:tailEnd/>
          </a:ln>
          <a:effectLst/>
        </p:spPr>
        <p:txBody>
          <a:bodyPr wrap="none" anchor="ctr"/>
          <a:lstStyle/>
          <a:p>
            <a:endParaRPr lang="en-US"/>
          </a:p>
        </p:txBody>
      </p:sp>
      <p:sp>
        <p:nvSpPr>
          <p:cNvPr id="76808" name="Line 8"/>
          <p:cNvSpPr>
            <a:spLocks noChangeShapeType="1"/>
          </p:cNvSpPr>
          <p:nvPr/>
        </p:nvSpPr>
        <p:spPr bwMode="auto">
          <a:xfrm>
            <a:off x="0" y="1066800"/>
            <a:ext cx="8839200" cy="0"/>
          </a:xfrm>
          <a:prstGeom prst="line">
            <a:avLst/>
          </a:prstGeom>
          <a:noFill/>
          <a:ln w="28575">
            <a:solidFill>
              <a:srgbClr val="3366FF"/>
            </a:solidFill>
            <a:round/>
            <a:headEnd/>
            <a:tailEnd/>
          </a:ln>
          <a:effectLst/>
        </p:spPr>
        <p:txBody>
          <a:bodyPr/>
          <a:lstStyle/>
          <a:p>
            <a:endParaRPr lang="en-US"/>
          </a:p>
        </p:txBody>
      </p:sp>
      <p:sp>
        <p:nvSpPr>
          <p:cNvPr id="76809" name="Line 9"/>
          <p:cNvSpPr>
            <a:spLocks noChangeShapeType="1"/>
          </p:cNvSpPr>
          <p:nvPr/>
        </p:nvSpPr>
        <p:spPr bwMode="auto">
          <a:xfrm>
            <a:off x="0" y="6324600"/>
            <a:ext cx="8839200" cy="0"/>
          </a:xfrm>
          <a:prstGeom prst="line">
            <a:avLst/>
          </a:prstGeom>
          <a:noFill/>
          <a:ln w="28575">
            <a:solidFill>
              <a:srgbClr val="3366FF"/>
            </a:solidFill>
            <a:round/>
            <a:headEnd/>
            <a:tailEnd/>
          </a:ln>
          <a:effectLst/>
        </p:spPr>
        <p:txBody>
          <a:bodyPr/>
          <a:lstStyle/>
          <a:p>
            <a:endParaRPr lang="en-US"/>
          </a:p>
        </p:txBody>
      </p:sp>
      <p:graphicFrame>
        <p:nvGraphicFramePr>
          <p:cNvPr id="76810" name="Object 10"/>
          <p:cNvGraphicFramePr>
            <a:graphicFrameLocks noChangeAspect="1"/>
          </p:cNvGraphicFramePr>
          <p:nvPr>
            <p:custDataLst>
              <p:tags r:id="rId18"/>
            </p:custDataLst>
          </p:nvPr>
        </p:nvGraphicFramePr>
        <p:xfrm>
          <a:off x="6858000" y="6419850"/>
          <a:ext cx="2362200" cy="438150"/>
        </p:xfrm>
        <a:graphic>
          <a:graphicData uri="http://schemas.openxmlformats.org/presentationml/2006/ole">
            <mc:AlternateContent xmlns:mc="http://schemas.openxmlformats.org/markup-compatibility/2006">
              <mc:Choice xmlns:v="urn:schemas-microsoft-com:vml" Requires="v">
                <p:oleObj spid="_x0000_s2094" name="Image" r:id="rId19" imgW="4114286" imgH="761703" progId="">
                  <p:embed/>
                </p:oleObj>
              </mc:Choice>
              <mc:Fallback>
                <p:oleObj name="Image" r:id="rId19" imgW="4114286" imgH="761703" progId="">
                  <p:embed/>
                  <p:pic>
                    <p:nvPicPr>
                      <p:cNvPr id="0" name="Object 1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858000" y="6419850"/>
                        <a:ext cx="2362200" cy="438150"/>
                      </a:xfrm>
                      <a:prstGeom prst="rect">
                        <a:avLst/>
                      </a:prstGeom>
                      <a:noFill/>
                      <a:ln w="12700">
                        <a:solidFill>
                          <a:srgbClr val="006600"/>
                        </a:solidFill>
                        <a:miter lim="800000"/>
                        <a:headEnd/>
                        <a:tailEnd/>
                      </a:ln>
                      <a:extLst>
                        <a:ext uri="{909E8E84-426E-40DD-AFC4-6F175D3DCCD1}">
                          <a14:hiddenFill xmlns:a14="http://schemas.microsoft.com/office/drawing/2010/main">
                            <a:solidFill>
                              <a:srgbClr val="BBE0E3"/>
                            </a:solidFill>
                          </a14:hiddenFill>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ctr" rtl="0" eaLnBrk="1" fontAlgn="base" hangingPunct="1">
        <a:spcBef>
          <a:spcPct val="0"/>
        </a:spcBef>
        <a:spcAft>
          <a:spcPct val="0"/>
        </a:spcAft>
        <a:defRPr sz="4400">
          <a:solidFill>
            <a:srgbClr val="FFFF00"/>
          </a:solidFill>
          <a:latin typeface="+mj-lt"/>
          <a:ea typeface="+mj-ea"/>
          <a:cs typeface="+mj-cs"/>
        </a:defRPr>
      </a:lvl1pPr>
      <a:lvl2pPr algn="ctr" rtl="0" eaLnBrk="1" fontAlgn="base" hangingPunct="1">
        <a:spcBef>
          <a:spcPct val="0"/>
        </a:spcBef>
        <a:spcAft>
          <a:spcPct val="0"/>
        </a:spcAft>
        <a:defRPr sz="4400">
          <a:solidFill>
            <a:srgbClr val="FFFF00"/>
          </a:solidFill>
          <a:latin typeface="Arial" charset="0"/>
        </a:defRPr>
      </a:lvl2pPr>
      <a:lvl3pPr algn="ctr" rtl="0" eaLnBrk="1" fontAlgn="base" hangingPunct="1">
        <a:spcBef>
          <a:spcPct val="0"/>
        </a:spcBef>
        <a:spcAft>
          <a:spcPct val="0"/>
        </a:spcAft>
        <a:defRPr sz="4400">
          <a:solidFill>
            <a:srgbClr val="FFFF00"/>
          </a:solidFill>
          <a:latin typeface="Arial" charset="0"/>
        </a:defRPr>
      </a:lvl3pPr>
      <a:lvl4pPr algn="ctr" rtl="0" eaLnBrk="1" fontAlgn="base" hangingPunct="1">
        <a:spcBef>
          <a:spcPct val="0"/>
        </a:spcBef>
        <a:spcAft>
          <a:spcPct val="0"/>
        </a:spcAft>
        <a:defRPr sz="4400">
          <a:solidFill>
            <a:srgbClr val="FFFF00"/>
          </a:solidFill>
          <a:latin typeface="Arial" charset="0"/>
        </a:defRPr>
      </a:lvl4pPr>
      <a:lvl5pPr algn="ctr" rtl="0" eaLnBrk="1" fontAlgn="base" hangingPunct="1">
        <a:spcBef>
          <a:spcPct val="0"/>
        </a:spcBef>
        <a:spcAft>
          <a:spcPct val="0"/>
        </a:spcAft>
        <a:defRPr sz="4400">
          <a:solidFill>
            <a:srgbClr val="FFFF00"/>
          </a:solidFill>
          <a:latin typeface="Arial" charset="0"/>
        </a:defRPr>
      </a:lvl5pPr>
      <a:lvl6pPr marL="457200" algn="ctr" rtl="0" eaLnBrk="1" fontAlgn="base" hangingPunct="1">
        <a:spcBef>
          <a:spcPct val="0"/>
        </a:spcBef>
        <a:spcAft>
          <a:spcPct val="0"/>
        </a:spcAft>
        <a:defRPr sz="4400">
          <a:solidFill>
            <a:srgbClr val="FFFF00"/>
          </a:solidFill>
          <a:latin typeface="Arial" charset="0"/>
        </a:defRPr>
      </a:lvl6pPr>
      <a:lvl7pPr marL="914400" algn="ctr" rtl="0" eaLnBrk="1" fontAlgn="base" hangingPunct="1">
        <a:spcBef>
          <a:spcPct val="0"/>
        </a:spcBef>
        <a:spcAft>
          <a:spcPct val="0"/>
        </a:spcAft>
        <a:defRPr sz="4400">
          <a:solidFill>
            <a:srgbClr val="FFFF00"/>
          </a:solidFill>
          <a:latin typeface="Arial" charset="0"/>
        </a:defRPr>
      </a:lvl7pPr>
      <a:lvl8pPr marL="1371600" algn="ctr" rtl="0" eaLnBrk="1" fontAlgn="base" hangingPunct="1">
        <a:spcBef>
          <a:spcPct val="0"/>
        </a:spcBef>
        <a:spcAft>
          <a:spcPct val="0"/>
        </a:spcAft>
        <a:defRPr sz="4400">
          <a:solidFill>
            <a:srgbClr val="FFFF00"/>
          </a:solidFill>
          <a:latin typeface="Arial" charset="0"/>
        </a:defRPr>
      </a:lvl8pPr>
      <a:lvl9pPr marL="1828800" algn="ctr" rtl="0" eaLnBrk="1" fontAlgn="base" hangingPunct="1">
        <a:spcBef>
          <a:spcPct val="0"/>
        </a:spcBef>
        <a:spcAft>
          <a:spcPct val="0"/>
        </a:spcAft>
        <a:defRPr sz="4400">
          <a:solidFill>
            <a:srgbClr val="FFFF00"/>
          </a:solidFill>
          <a:latin typeface="Arial" charset="0"/>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bg1"/>
          </a:solidFill>
          <a:latin typeface="+mn-lt"/>
        </a:defRPr>
      </a:lvl4pPr>
      <a:lvl5pPr marL="2057400" indent="-228600" algn="l" rtl="0" eaLnBrk="1" fontAlgn="base" hangingPunct="1">
        <a:spcBef>
          <a:spcPct val="20000"/>
        </a:spcBef>
        <a:spcAft>
          <a:spcPct val="0"/>
        </a:spcAft>
        <a:buChar char="»"/>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15.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tags" Target="../tags/tag17.xml"/><Relationship Id="rId7" Type="http://schemas.openxmlformats.org/officeDocument/2006/relationships/image" Target="../media/image14.png"/><Relationship Id="rId2" Type="http://schemas.openxmlformats.org/officeDocument/2006/relationships/tags" Target="../tags/tag16.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image" Target="../media/image15.png"/><Relationship Id="rId2" Type="http://schemas.openxmlformats.org/officeDocument/2006/relationships/tags" Target="../tags/tag18.xml"/><Relationship Id="rId1" Type="http://schemas.openxmlformats.org/officeDocument/2006/relationships/vmlDrawing" Target="../drawings/vmlDrawing6.vml"/><Relationship Id="rId6" Type="http://schemas.openxmlformats.org/officeDocument/2006/relationships/oleObject" Target="../embeddings/oleObject7.bin"/><Relationship Id="rId5" Type="http://schemas.openxmlformats.org/officeDocument/2006/relationships/notesSlide" Target="../notesSlides/notesSlide11.xml"/><Relationship Id="rId4"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tags" Target="../tags/tag21.xml"/><Relationship Id="rId7" Type="http://schemas.openxmlformats.org/officeDocument/2006/relationships/image" Target="../media/image16.png"/><Relationship Id="rId2" Type="http://schemas.openxmlformats.org/officeDocument/2006/relationships/tags" Target="../tags/tag20.xml"/><Relationship Id="rId1" Type="http://schemas.openxmlformats.org/officeDocument/2006/relationships/vmlDrawing" Target="../drawings/vmlDrawing7.vml"/><Relationship Id="rId6" Type="http://schemas.openxmlformats.org/officeDocument/2006/relationships/oleObject" Target="../embeddings/oleObject8.bin"/><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2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23.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image" Target="../media/image19.png"/><Relationship Id="rId2" Type="http://schemas.openxmlformats.org/officeDocument/2006/relationships/tags" Target="../tags/tag24.xml"/><Relationship Id="rId1" Type="http://schemas.openxmlformats.org/officeDocument/2006/relationships/vmlDrawing" Target="../drawings/vmlDrawing8.vml"/><Relationship Id="rId6" Type="http://schemas.openxmlformats.org/officeDocument/2006/relationships/oleObject" Target="../embeddings/oleObject9.bin"/><Relationship Id="rId5" Type="http://schemas.openxmlformats.org/officeDocument/2006/relationships/notesSlide" Target="../notesSlides/notesSlide15.xml"/><Relationship Id="rId4"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tags" Target="../tags/tag27.xml"/><Relationship Id="rId7" Type="http://schemas.openxmlformats.org/officeDocument/2006/relationships/image" Target="../media/image20.png"/><Relationship Id="rId2" Type="http://schemas.openxmlformats.org/officeDocument/2006/relationships/tags" Target="../tags/tag26.xml"/><Relationship Id="rId1" Type="http://schemas.openxmlformats.org/officeDocument/2006/relationships/vmlDrawing" Target="../drawings/vmlDrawing9.vml"/><Relationship Id="rId6" Type="http://schemas.openxmlformats.org/officeDocument/2006/relationships/oleObject" Target="../embeddings/oleObject10.bin"/><Relationship Id="rId5" Type="http://schemas.openxmlformats.org/officeDocument/2006/relationships/notesSlide" Target="../notesSlides/notesSlide16.xml"/><Relationship Id="rId4"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5.xml"/><Relationship Id="rId7" Type="http://schemas.openxmlformats.org/officeDocument/2006/relationships/oleObject" Target="../embeddings/oleObject2.bin"/><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notesSlide" Target="../notesSlides/notesSlide2.xml"/><Relationship Id="rId5" Type="http://schemas.openxmlformats.org/officeDocument/2006/relationships/slideLayout" Target="../slideLayouts/slideLayout4.xml"/><Relationship Id="rId10" Type="http://schemas.openxmlformats.org/officeDocument/2006/relationships/image" Target="../media/image3.png"/><Relationship Id="rId4" Type="http://schemas.openxmlformats.org/officeDocument/2006/relationships/tags" Target="../tags/tag6.xml"/><Relationship Id="rId9" Type="http://schemas.openxmlformats.org/officeDocument/2006/relationships/oleObject" Target="../embeddings/oleObject3.bin"/></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tags" Target="../tags/tag28.xml"/><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tags" Target="../tags/tag29.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tags" Target="../tags/tag30.xml"/><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tags" Target="../tags/tag31.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3.xml"/><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35.xml"/><Relationship Id="rId7" Type="http://schemas.openxmlformats.org/officeDocument/2006/relationships/oleObject" Target="../embeddings/oleObject11.bin"/><Relationship Id="rId2" Type="http://schemas.openxmlformats.org/officeDocument/2006/relationships/tags" Target="../tags/tag34.xml"/><Relationship Id="rId1" Type="http://schemas.openxmlformats.org/officeDocument/2006/relationships/vmlDrawing" Target="../drawings/vmlDrawing10.vml"/><Relationship Id="rId6" Type="http://schemas.openxmlformats.org/officeDocument/2006/relationships/notesSlide" Target="../notesSlides/notesSlide23.xml"/><Relationship Id="rId5" Type="http://schemas.openxmlformats.org/officeDocument/2006/relationships/slideLayout" Target="../slideLayouts/slideLayout14.xml"/><Relationship Id="rId10" Type="http://schemas.openxmlformats.org/officeDocument/2006/relationships/image" Target="../media/image33.png"/><Relationship Id="rId4" Type="http://schemas.openxmlformats.org/officeDocument/2006/relationships/tags" Target="../tags/tag36.xml"/><Relationship Id="rId9" Type="http://schemas.openxmlformats.org/officeDocument/2006/relationships/oleObject" Target="../embeddings/oleObject12.bin"/></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38.xml"/><Relationship Id="rId7" Type="http://schemas.openxmlformats.org/officeDocument/2006/relationships/oleObject" Target="../embeddings/oleObject13.bin"/><Relationship Id="rId2" Type="http://schemas.openxmlformats.org/officeDocument/2006/relationships/tags" Target="../tags/tag37.xml"/><Relationship Id="rId1" Type="http://schemas.openxmlformats.org/officeDocument/2006/relationships/vmlDrawing" Target="../drawings/vmlDrawing11.vml"/><Relationship Id="rId6" Type="http://schemas.openxmlformats.org/officeDocument/2006/relationships/notesSlide" Target="../notesSlides/notesSlide24.xml"/><Relationship Id="rId5" Type="http://schemas.openxmlformats.org/officeDocument/2006/relationships/slideLayout" Target="../slideLayouts/slideLayout15.xml"/><Relationship Id="rId10" Type="http://schemas.openxmlformats.org/officeDocument/2006/relationships/image" Target="../media/image35.png"/><Relationship Id="rId4" Type="http://schemas.openxmlformats.org/officeDocument/2006/relationships/tags" Target="../tags/tag39.xml"/><Relationship Id="rId9" Type="http://schemas.openxmlformats.org/officeDocument/2006/relationships/oleObject" Target="../embeddings/oleObject14.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tags" Target="../tags/tag42.xml"/><Relationship Id="rId7" Type="http://schemas.openxmlformats.org/officeDocument/2006/relationships/image" Target="../media/image37.png"/><Relationship Id="rId2" Type="http://schemas.openxmlformats.org/officeDocument/2006/relationships/tags" Target="../tags/tag41.xml"/><Relationship Id="rId1" Type="http://schemas.openxmlformats.org/officeDocument/2006/relationships/vmlDrawing" Target="../drawings/vmlDrawing12.vml"/><Relationship Id="rId6" Type="http://schemas.openxmlformats.org/officeDocument/2006/relationships/oleObject" Target="../embeddings/oleObject15.bin"/><Relationship Id="rId5" Type="http://schemas.openxmlformats.org/officeDocument/2006/relationships/notesSlide" Target="../notesSlides/notesSlide26.xml"/><Relationship Id="rId4"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8.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9.png"/><Relationship Id="rId2" Type="http://schemas.openxmlformats.org/officeDocument/2006/relationships/tags" Target="../tags/tag11.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notesSlide" Target="../notesSlides/notesSlide7.xml"/><Relationship Id="rId4"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image" Target="../media/image10.png"/><Relationship Id="rId2" Type="http://schemas.openxmlformats.org/officeDocument/2006/relationships/tags" Target="../tags/tag13.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notesSlide" Target="../notesSlides/notesSlide8.xml"/><Relationship Id="rId4"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smtClean="0"/>
              <a:t>علائم رادیوگرافیک </a:t>
            </a:r>
            <a:r>
              <a:rPr lang="fa-IR" smtClean="0"/>
              <a:t>شکستگی </a:t>
            </a:r>
            <a:r>
              <a:rPr lang="fa-IR" dirty="0" smtClean="0"/>
              <a:t>اندامها</a:t>
            </a:r>
            <a:endParaRPr lang="en-US" dirty="0"/>
          </a:p>
        </p:txBody>
      </p:sp>
      <p:sp>
        <p:nvSpPr>
          <p:cNvPr id="3" name="Subtitle 2"/>
          <p:cNvSpPr>
            <a:spLocks noGrp="1"/>
          </p:cNvSpPr>
          <p:nvPr>
            <p:ph type="subTitle" idx="1"/>
          </p:nvPr>
        </p:nvSpPr>
        <p:spPr/>
        <p:txBody>
          <a:bodyPr/>
          <a:lstStyle/>
          <a:p>
            <a:r>
              <a:rPr lang="fa-IR" dirty="0" smtClean="0"/>
              <a:t>مرکز آموزشی درمانی شهدا تبریز</a:t>
            </a:r>
          </a:p>
          <a:p>
            <a:r>
              <a:rPr lang="fa-IR" sz="2000" dirty="0" smtClean="0"/>
              <a:t>دکتر علیرضا صادقپور</a:t>
            </a:r>
          </a:p>
          <a:p>
            <a:r>
              <a:rPr lang="fa-IR" sz="2000" dirty="0"/>
              <a:t>تیر ماه 1399</a:t>
            </a:r>
          </a:p>
          <a:p>
            <a:endParaRPr lang="en-US" dirty="0"/>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شکستگی چند تکه ای پلاتوی تی بیا</a:t>
            </a:r>
            <a:endParaRPr lang="en-US" dirty="0"/>
          </a:p>
        </p:txBody>
      </p:sp>
      <p:pic>
        <p:nvPicPr>
          <p:cNvPr id="5" name="Online Image Placeholder 4"/>
          <p:cNvPicPr>
            <a:picLocks noGrp="1" noChangeAspect="1"/>
          </p:cNvPicPr>
          <p:nvPr>
            <p:ph type="clipArt" sz="half" idx="1"/>
          </p:nvPr>
        </p:nvPicPr>
        <p:blipFill>
          <a:blip r:embed="rId2"/>
          <a:stretch>
            <a:fillRect/>
          </a:stretch>
        </p:blipFill>
        <p:spPr>
          <a:xfrm>
            <a:off x="885306" y="1904821"/>
            <a:ext cx="3182388" cy="4115157"/>
          </a:xfrm>
          <a:prstGeom prst="rect">
            <a:avLst/>
          </a:prstGeom>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560086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شکستگی بای مالئولار مچ پا</a:t>
            </a:r>
            <a:endParaRPr lang="en-US" dirty="0"/>
          </a:p>
        </p:txBody>
      </p:sp>
      <p:pic>
        <p:nvPicPr>
          <p:cNvPr id="5" name="Online Image Placeholder 4"/>
          <p:cNvPicPr>
            <a:picLocks noGrp="1" noChangeAspect="1"/>
          </p:cNvPicPr>
          <p:nvPr>
            <p:ph type="clipArt" sz="half" idx="1"/>
          </p:nvPr>
        </p:nvPicPr>
        <p:blipFill>
          <a:blip r:embed="rId2"/>
          <a:stretch>
            <a:fillRect/>
          </a:stretch>
        </p:blipFill>
        <p:spPr>
          <a:xfrm>
            <a:off x="457200" y="2129124"/>
            <a:ext cx="4038600" cy="3666552"/>
          </a:xfrm>
          <a:prstGeom prst="rect">
            <a:avLst/>
          </a:prstGeom>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955590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5"/>
          <p:cNvSpPr>
            <a:spLocks noGrp="1" noChangeArrowheads="1"/>
          </p:cNvSpPr>
          <p:nvPr>
            <p:ph type="title"/>
          </p:nvPr>
        </p:nvSpPr>
        <p:spPr>
          <a:xfrm>
            <a:off x="0" y="152400"/>
            <a:ext cx="5181600" cy="838200"/>
          </a:xfrm>
        </p:spPr>
        <p:txBody>
          <a:bodyPr/>
          <a:lstStyle/>
          <a:p>
            <a:pPr eaLnBrk="1" hangingPunct="1">
              <a:defRPr/>
            </a:pPr>
            <a:r>
              <a:rPr lang="fa-IR" dirty="0" smtClean="0"/>
              <a:t>شکستگی دیستال ساعد</a:t>
            </a:r>
            <a:endParaRPr lang="en-US" dirty="0" smtClean="0"/>
          </a:p>
        </p:txBody>
      </p:sp>
      <p:sp>
        <p:nvSpPr>
          <p:cNvPr id="14342" name="Rectangle 6"/>
          <p:cNvSpPr>
            <a:spLocks noGrp="1" noChangeArrowheads="1"/>
          </p:cNvSpPr>
          <p:nvPr>
            <p:ph type="body" sz="half" idx="1"/>
          </p:nvPr>
        </p:nvSpPr>
        <p:spPr>
          <a:xfrm>
            <a:off x="533400" y="1447800"/>
            <a:ext cx="2362200" cy="4114800"/>
          </a:xfrm>
        </p:spPr>
        <p:txBody>
          <a:bodyPr/>
          <a:lstStyle/>
          <a:p>
            <a:pPr marL="0" indent="0" eaLnBrk="1" hangingPunct="1">
              <a:lnSpc>
                <a:spcPct val="80000"/>
              </a:lnSpc>
              <a:buNone/>
            </a:pPr>
            <a:r>
              <a:rPr lang="fa-IR" sz="2800" dirty="0" smtClean="0"/>
              <a:t>شکستگی بهم فشرده رادیوس و کندگی استیلوئید اولنا</a:t>
            </a:r>
            <a:endParaRPr lang="en-US" sz="2800" dirty="0" smtClean="0"/>
          </a:p>
          <a:p>
            <a:pPr eaLnBrk="1" hangingPunct="1">
              <a:lnSpc>
                <a:spcPct val="80000"/>
              </a:lnSpc>
              <a:buFontTx/>
              <a:buNone/>
            </a:pPr>
            <a:endParaRPr lang="en-US" sz="2800" dirty="0" smtClean="0"/>
          </a:p>
        </p:txBody>
      </p:sp>
      <p:sp>
        <p:nvSpPr>
          <p:cNvPr id="27652" name="Line 9"/>
          <p:cNvSpPr>
            <a:spLocks noChangeShapeType="1"/>
          </p:cNvSpPr>
          <p:nvPr/>
        </p:nvSpPr>
        <p:spPr bwMode="auto">
          <a:xfrm flipV="1">
            <a:off x="5105400" y="4114800"/>
            <a:ext cx="457200" cy="76200"/>
          </a:xfrm>
          <a:prstGeom prst="line">
            <a:avLst/>
          </a:prstGeom>
          <a:noFill/>
          <a:ln w="38100">
            <a:solidFill>
              <a:schemeClr val="bg1"/>
            </a:solidFill>
            <a:round/>
            <a:headEnd/>
            <a:tailEnd type="triangle" w="med" len="med"/>
          </a:ln>
        </p:spPr>
        <p:txBody>
          <a:bodyPr/>
          <a:lstStyle/>
          <a:p>
            <a:endParaRPr lang="en-US"/>
          </a:p>
        </p:txBody>
      </p:sp>
      <p:sp>
        <p:nvSpPr>
          <p:cNvPr id="27653" name="Line 10"/>
          <p:cNvSpPr>
            <a:spLocks noChangeShapeType="1"/>
          </p:cNvSpPr>
          <p:nvPr/>
        </p:nvSpPr>
        <p:spPr bwMode="auto">
          <a:xfrm flipV="1">
            <a:off x="7391400" y="3505200"/>
            <a:ext cx="609600" cy="152400"/>
          </a:xfrm>
          <a:prstGeom prst="line">
            <a:avLst/>
          </a:prstGeom>
          <a:noFill/>
          <a:ln w="38100">
            <a:solidFill>
              <a:schemeClr val="bg1"/>
            </a:solidFill>
            <a:round/>
            <a:headEnd/>
            <a:tailEnd type="triangle" w="med" len="med"/>
          </a:ln>
        </p:spPr>
        <p:txBody>
          <a:bodyPr/>
          <a:lstStyle/>
          <a:p>
            <a:endParaRPr lang="en-US"/>
          </a:p>
        </p:txBody>
      </p:sp>
      <p:pic>
        <p:nvPicPr>
          <p:cNvPr id="27654" name="Picture 11"/>
          <p:cNvPicPr>
            <a:picLocks noChangeAspect="1" noChangeArrowheads="1"/>
          </p:cNvPicPr>
          <p:nvPr/>
        </p:nvPicPr>
        <p:blipFill>
          <a:blip r:embed="rId4" cstate="print"/>
          <a:srcRect/>
          <a:stretch>
            <a:fillRect/>
          </a:stretch>
        </p:blipFill>
        <p:spPr bwMode="auto">
          <a:xfrm>
            <a:off x="3048000" y="990600"/>
            <a:ext cx="5705475" cy="4662488"/>
          </a:xfrm>
          <a:prstGeom prst="rect">
            <a:avLst/>
          </a:prstGeom>
          <a:noFill/>
          <a:ln w="9525">
            <a:noFill/>
            <a:miter lim="800000"/>
            <a:headEnd/>
            <a:tailEnd/>
          </a:ln>
        </p:spPr>
      </p:pic>
      <p:sp>
        <p:nvSpPr>
          <p:cNvPr id="7" name="Right Arrow 6"/>
          <p:cNvSpPr/>
          <p:nvPr/>
        </p:nvSpPr>
        <p:spPr>
          <a:xfrm>
            <a:off x="3162300" y="3390900"/>
            <a:ext cx="685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7162800" y="2971800"/>
            <a:ext cx="685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5181600" y="3352800"/>
            <a:ext cx="685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3352800" y="2667000"/>
            <a:ext cx="304800" cy="381000"/>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342">
                                            <p:txEl>
                                              <p:pRg st="0" end="0"/>
                                            </p:txEl>
                                          </p:spTgt>
                                        </p:tgtEl>
                                        <p:attrNameLst>
                                          <p:attrName>style.visibility</p:attrName>
                                        </p:attrNameLst>
                                      </p:cBhvr>
                                      <p:to>
                                        <p:strVal val="visible"/>
                                      </p:to>
                                    </p:set>
                                    <p:animEffect transition="in" filter="blinds(horizontal)">
                                      <p:cBhvr>
                                        <p:cTn id="7" dur="500"/>
                                        <p:tgtEl>
                                          <p:spTgt spid="143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heckerboard(across)">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457200" y="152400"/>
            <a:ext cx="4114800" cy="838200"/>
          </a:xfrm>
        </p:spPr>
        <p:txBody>
          <a:bodyPr/>
          <a:lstStyle/>
          <a:p>
            <a:pPr eaLnBrk="1" hangingPunct="1">
              <a:defRPr/>
            </a:pPr>
            <a:r>
              <a:rPr lang="fa-IR" sz="4000" dirty="0" smtClean="0"/>
              <a:t>شکستگی </a:t>
            </a:r>
            <a:r>
              <a:rPr lang="en-US" sz="4000" dirty="0" smtClean="0"/>
              <a:t>T</a:t>
            </a:r>
            <a:r>
              <a:rPr lang="fa-IR" sz="4000" dirty="0" smtClean="0"/>
              <a:t> شکل</a:t>
            </a:r>
            <a:endParaRPr lang="en-US" sz="4000" dirty="0" smtClean="0"/>
          </a:p>
        </p:txBody>
      </p:sp>
      <p:sp>
        <p:nvSpPr>
          <p:cNvPr id="98307" name="Rectangle 3"/>
          <p:cNvSpPr>
            <a:spLocks noGrp="1" noChangeArrowheads="1"/>
          </p:cNvSpPr>
          <p:nvPr>
            <p:ph type="body" idx="1"/>
          </p:nvPr>
        </p:nvSpPr>
        <p:spPr>
          <a:xfrm>
            <a:off x="457200" y="1600200"/>
            <a:ext cx="3952875" cy="4724400"/>
          </a:xfrm>
        </p:spPr>
        <p:txBody>
          <a:bodyPr/>
          <a:lstStyle/>
          <a:p>
            <a:pPr marL="0" indent="0" eaLnBrk="1" hangingPunct="1">
              <a:buNone/>
            </a:pPr>
            <a:endParaRPr lang="en-US" dirty="0" smtClean="0"/>
          </a:p>
        </p:txBody>
      </p:sp>
      <p:graphicFrame>
        <p:nvGraphicFramePr>
          <p:cNvPr id="6146" name="Object 5"/>
          <p:cNvGraphicFramePr>
            <a:graphicFrameLocks noChangeAspect="1"/>
          </p:cNvGraphicFramePr>
          <p:nvPr>
            <p:custDataLst>
              <p:tags r:id="rId3"/>
            </p:custDataLst>
          </p:nvPr>
        </p:nvGraphicFramePr>
        <p:xfrm>
          <a:off x="4343400" y="0"/>
          <a:ext cx="4800600" cy="6172200"/>
        </p:xfrm>
        <a:graphic>
          <a:graphicData uri="http://schemas.openxmlformats.org/presentationml/2006/ole">
            <mc:AlternateContent xmlns:mc="http://schemas.openxmlformats.org/markup-compatibility/2006">
              <mc:Choice xmlns:v="urn:schemas-microsoft-com:vml" Requires="v">
                <p:oleObj spid="_x0000_s6190" name="Image" r:id="rId6" imgW="3441270" imgH="5269841" progId="">
                  <p:embed/>
                </p:oleObj>
              </mc:Choice>
              <mc:Fallback>
                <p:oleObj name="Image" r:id="rId6" imgW="3441270" imgH="5269841" progId="">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t="1352" b="2702"/>
                      <a:stretch>
                        <a:fillRect/>
                      </a:stretch>
                    </p:blipFill>
                    <p:spPr bwMode="auto">
                      <a:xfrm>
                        <a:off x="4343400" y="0"/>
                        <a:ext cx="48006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8310" name="Line 6"/>
          <p:cNvSpPr>
            <a:spLocks noChangeShapeType="1"/>
          </p:cNvSpPr>
          <p:nvPr/>
        </p:nvSpPr>
        <p:spPr bwMode="auto">
          <a:xfrm flipV="1">
            <a:off x="5562600" y="5715000"/>
            <a:ext cx="0" cy="381000"/>
          </a:xfrm>
          <a:prstGeom prst="line">
            <a:avLst/>
          </a:prstGeom>
          <a:noFill/>
          <a:ln w="57150">
            <a:solidFill>
              <a:schemeClr val="tx1"/>
            </a:solidFill>
            <a:round/>
            <a:headEnd/>
            <a:tailEnd type="triangle" w="med" len="med"/>
          </a:ln>
        </p:spPr>
        <p:txBody>
          <a:bodyPr/>
          <a:lstStyle/>
          <a:p>
            <a:endParaRPr lang="en-US"/>
          </a:p>
        </p:txBody>
      </p:sp>
      <p:sp>
        <p:nvSpPr>
          <p:cNvPr id="98311" name="Line 7"/>
          <p:cNvSpPr>
            <a:spLocks noChangeShapeType="1"/>
          </p:cNvSpPr>
          <p:nvPr/>
        </p:nvSpPr>
        <p:spPr bwMode="auto">
          <a:xfrm flipV="1">
            <a:off x="8229600" y="5334000"/>
            <a:ext cx="0" cy="381000"/>
          </a:xfrm>
          <a:prstGeom prst="line">
            <a:avLst/>
          </a:prstGeom>
          <a:noFill/>
          <a:ln w="57150">
            <a:solidFill>
              <a:srgbClr val="FFFF00"/>
            </a:solidFill>
            <a:round/>
            <a:headEnd/>
            <a:tailEnd type="triangle" w="med" len="med"/>
          </a:ln>
        </p:spPr>
        <p:txBody>
          <a:bodyPr/>
          <a:lstStyle/>
          <a:p>
            <a:endParaRPr lang="en-US"/>
          </a:p>
        </p:txBody>
      </p:sp>
      <p:sp>
        <p:nvSpPr>
          <p:cNvPr id="98312" name="Line 8"/>
          <p:cNvSpPr>
            <a:spLocks noChangeShapeType="1"/>
          </p:cNvSpPr>
          <p:nvPr/>
        </p:nvSpPr>
        <p:spPr bwMode="auto">
          <a:xfrm flipH="1">
            <a:off x="6172200" y="5562600"/>
            <a:ext cx="457200" cy="76200"/>
          </a:xfrm>
          <a:prstGeom prst="line">
            <a:avLst/>
          </a:prstGeom>
          <a:noFill/>
          <a:ln w="57150">
            <a:solidFill>
              <a:srgbClr val="FFFF00"/>
            </a:solidFill>
            <a:round/>
            <a:headEnd/>
            <a:tailEnd type="triangle" w="med" len="med"/>
          </a:ln>
        </p:spPr>
        <p:txBody>
          <a:bodyPr/>
          <a:lstStyle/>
          <a:p>
            <a:endParaRPr lang="en-US"/>
          </a:p>
        </p:txBody>
      </p:sp>
      <p:sp>
        <p:nvSpPr>
          <p:cNvPr id="98313" name="Line 9"/>
          <p:cNvSpPr>
            <a:spLocks noChangeShapeType="1"/>
          </p:cNvSpPr>
          <p:nvPr/>
        </p:nvSpPr>
        <p:spPr bwMode="auto">
          <a:xfrm flipH="1">
            <a:off x="6096000" y="1828800"/>
            <a:ext cx="457200" cy="76200"/>
          </a:xfrm>
          <a:prstGeom prst="line">
            <a:avLst/>
          </a:prstGeom>
          <a:noFill/>
          <a:ln w="57150">
            <a:solidFill>
              <a:srgbClr val="FFFF00"/>
            </a:solidFill>
            <a:round/>
            <a:headEnd/>
            <a:tailEnd type="triangle" w="med" len="med"/>
          </a:ln>
        </p:spPr>
        <p:txBody>
          <a:bodyPr/>
          <a:lstStyle/>
          <a:p>
            <a:endParaRPr 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nodePh="1">
                                  <p:stCondLst>
                                    <p:cond delay="0"/>
                                  </p:stCondLst>
                                  <p:endCondLst>
                                    <p:cond evt="begin" delay="0">
                                      <p:tn val="5"/>
                                    </p:cond>
                                  </p:endCondLst>
                                  <p:childTnLst>
                                    <p:set>
                                      <p:cBhvr>
                                        <p:cTn id="6" dur="1" fill="hold">
                                          <p:stCondLst>
                                            <p:cond delay="0"/>
                                          </p:stCondLst>
                                        </p:cTn>
                                        <p:tgtEl>
                                          <p:spTgt spid="98307">
                                            <p:txEl>
                                              <p:pRg st="0" end="0"/>
                                            </p:txEl>
                                          </p:spTgt>
                                        </p:tgtEl>
                                        <p:attrNameLst>
                                          <p:attrName>style.visibility</p:attrName>
                                        </p:attrNameLst>
                                      </p:cBhvr>
                                      <p:to>
                                        <p:strVal val="visible"/>
                                      </p:to>
                                    </p:set>
                                    <p:animEffect transition="in" filter="checkerboard(across)">
                                      <p:cBhvr>
                                        <p:cTn id="7" dur="500"/>
                                        <p:tgtEl>
                                          <p:spTgt spid="98307">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8311"/>
                                        </p:tgtEl>
                                        <p:attrNameLst>
                                          <p:attrName>style.visibility</p:attrName>
                                        </p:attrNameLst>
                                      </p:cBhvr>
                                      <p:to>
                                        <p:strVal val="visible"/>
                                      </p:to>
                                    </p:set>
                                    <p:animEffect transition="in" filter="dissolve">
                                      <p:cBhvr>
                                        <p:cTn id="11" dur="500"/>
                                        <p:tgtEl>
                                          <p:spTgt spid="98311"/>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98310"/>
                                        </p:tgtEl>
                                        <p:attrNameLst>
                                          <p:attrName>style.visibility</p:attrName>
                                        </p:attrNameLst>
                                      </p:cBhvr>
                                      <p:to>
                                        <p:strVal val="visible"/>
                                      </p:to>
                                    </p:set>
                                    <p:animEffect transition="in" filter="dissolve">
                                      <p:cBhvr>
                                        <p:cTn id="14" dur="500"/>
                                        <p:tgtEl>
                                          <p:spTgt spid="98310"/>
                                        </p:tgtEl>
                                      </p:cBhvr>
                                    </p:animEffect>
                                  </p:childTnLst>
                                </p:cTn>
                              </p:par>
                            </p:childTnLst>
                          </p:cTn>
                        </p:par>
                        <p:par>
                          <p:cTn id="15" fill="hold">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98313"/>
                                        </p:tgtEl>
                                        <p:attrNameLst>
                                          <p:attrName>style.visibility</p:attrName>
                                        </p:attrNameLst>
                                      </p:cBhvr>
                                      <p:to>
                                        <p:strVal val="visible"/>
                                      </p:to>
                                    </p:set>
                                    <p:animEffect transition="in" filter="dissolve">
                                      <p:cBhvr>
                                        <p:cTn id="18" dur="500"/>
                                        <p:tgtEl>
                                          <p:spTgt spid="98313"/>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98312"/>
                                        </p:tgtEl>
                                        <p:attrNameLst>
                                          <p:attrName>style.visibility</p:attrName>
                                        </p:attrNameLst>
                                      </p:cBhvr>
                                      <p:to>
                                        <p:strVal val="visible"/>
                                      </p:to>
                                    </p:set>
                                    <p:animEffect transition="in" filter="dissolve">
                                      <p:cBhvr>
                                        <p:cTn id="21" dur="500"/>
                                        <p:tgtEl>
                                          <p:spTgt spid="98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10" grpId="0" animBg="1"/>
      <p:bldP spid="98311" grpId="0" animBg="1"/>
      <p:bldP spid="98312" grpId="0" animBg="1"/>
      <p:bldP spid="983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4"/>
          <p:cNvSpPr txBox="1">
            <a:spLocks noChangeArrowheads="1"/>
          </p:cNvSpPr>
          <p:nvPr/>
        </p:nvSpPr>
        <p:spPr bwMode="auto">
          <a:xfrm>
            <a:off x="7162800" y="914400"/>
            <a:ext cx="1600200" cy="274638"/>
          </a:xfrm>
          <a:prstGeom prst="rect">
            <a:avLst/>
          </a:prstGeom>
          <a:noFill/>
          <a:ln w="9525">
            <a:noFill/>
            <a:miter lim="800000"/>
            <a:headEnd/>
            <a:tailEnd/>
          </a:ln>
        </p:spPr>
        <p:txBody>
          <a:bodyPr>
            <a:spAutoFit/>
          </a:bodyPr>
          <a:lstStyle/>
          <a:p>
            <a:pPr>
              <a:spcBef>
                <a:spcPct val="50000"/>
              </a:spcBef>
            </a:pPr>
            <a:endParaRPr lang="en-US" sz="1200">
              <a:latin typeface="Times New Roman" charset="0"/>
            </a:endParaRPr>
          </a:p>
        </p:txBody>
      </p:sp>
      <p:sp>
        <p:nvSpPr>
          <p:cNvPr id="96261" name="Rectangle 5"/>
          <p:cNvSpPr>
            <a:spLocks noGrp="1" noChangeArrowheads="1"/>
          </p:cNvSpPr>
          <p:nvPr>
            <p:ph type="title"/>
          </p:nvPr>
        </p:nvSpPr>
        <p:spPr>
          <a:xfrm>
            <a:off x="762000" y="0"/>
            <a:ext cx="7772400" cy="990600"/>
          </a:xfrm>
        </p:spPr>
        <p:txBody>
          <a:bodyPr/>
          <a:lstStyle/>
          <a:p>
            <a:pPr eaLnBrk="1" hangingPunct="1">
              <a:defRPr/>
            </a:pPr>
            <a:r>
              <a:rPr lang="fa-IR" dirty="0" smtClean="0"/>
              <a:t>شکستگی بهم فشرده رادیوس</a:t>
            </a:r>
            <a:endParaRPr lang="en-US" dirty="0" smtClean="0"/>
          </a:p>
        </p:txBody>
      </p:sp>
      <p:graphicFrame>
        <p:nvGraphicFramePr>
          <p:cNvPr id="7170" name="Object 8"/>
          <p:cNvGraphicFramePr>
            <a:graphicFrameLocks noChangeAspect="1"/>
          </p:cNvGraphicFramePr>
          <p:nvPr>
            <p:custDataLst>
              <p:tags r:id="rId3"/>
            </p:custDataLst>
          </p:nvPr>
        </p:nvGraphicFramePr>
        <p:xfrm>
          <a:off x="1295400" y="1066800"/>
          <a:ext cx="6781800" cy="5167313"/>
        </p:xfrm>
        <a:graphic>
          <a:graphicData uri="http://schemas.openxmlformats.org/presentationml/2006/ole">
            <mc:AlternateContent xmlns:mc="http://schemas.openxmlformats.org/markup-compatibility/2006">
              <mc:Choice xmlns:v="urn:schemas-microsoft-com:vml" Requires="v">
                <p:oleObj spid="_x0000_s7214" name="Image" r:id="rId6" imgW="5574603" imgH="3517460" progId="">
                  <p:embed/>
                </p:oleObj>
              </mc:Choice>
              <mc:Fallback>
                <p:oleObj name="Image" r:id="rId6" imgW="5574603" imgH="3517460" progId="">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400" y="1066800"/>
                        <a:ext cx="6781800" cy="516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6265" name="Line 9"/>
          <p:cNvSpPr>
            <a:spLocks noChangeShapeType="1"/>
          </p:cNvSpPr>
          <p:nvPr/>
        </p:nvSpPr>
        <p:spPr bwMode="auto">
          <a:xfrm flipH="1">
            <a:off x="7848600" y="3810000"/>
            <a:ext cx="533400" cy="76200"/>
          </a:xfrm>
          <a:prstGeom prst="line">
            <a:avLst/>
          </a:prstGeom>
          <a:noFill/>
          <a:ln w="57150">
            <a:solidFill>
              <a:srgbClr val="FFFF00"/>
            </a:solidFill>
            <a:round/>
            <a:headEnd/>
            <a:tailEnd type="triangle" w="med" len="med"/>
          </a:ln>
        </p:spPr>
        <p:txBody>
          <a:bodyPr/>
          <a:lstStyle/>
          <a:p>
            <a:endParaRPr lang="en-US"/>
          </a:p>
        </p:txBody>
      </p:sp>
      <p:sp>
        <p:nvSpPr>
          <p:cNvPr id="96266" name="Line 10"/>
          <p:cNvSpPr>
            <a:spLocks noChangeShapeType="1"/>
          </p:cNvSpPr>
          <p:nvPr/>
        </p:nvSpPr>
        <p:spPr bwMode="auto">
          <a:xfrm flipH="1">
            <a:off x="5257800" y="4191000"/>
            <a:ext cx="533400" cy="76200"/>
          </a:xfrm>
          <a:prstGeom prst="line">
            <a:avLst/>
          </a:prstGeom>
          <a:noFill/>
          <a:ln w="57150">
            <a:solidFill>
              <a:srgbClr val="FFFF00"/>
            </a:solidFill>
            <a:round/>
            <a:headEnd/>
            <a:tailEnd type="triangle" w="med" len="med"/>
          </a:ln>
        </p:spPr>
        <p:txBody>
          <a:bodyPr/>
          <a:lstStyle/>
          <a:p>
            <a:endParaRPr lang="en-US"/>
          </a:p>
        </p:txBody>
      </p:sp>
      <p:sp>
        <p:nvSpPr>
          <p:cNvPr id="96267" name="Line 11"/>
          <p:cNvSpPr>
            <a:spLocks noChangeShapeType="1"/>
          </p:cNvSpPr>
          <p:nvPr/>
        </p:nvSpPr>
        <p:spPr bwMode="auto">
          <a:xfrm flipH="1">
            <a:off x="2667000" y="4495800"/>
            <a:ext cx="533400" cy="76200"/>
          </a:xfrm>
          <a:prstGeom prst="line">
            <a:avLst/>
          </a:prstGeom>
          <a:noFill/>
          <a:ln w="57150">
            <a:solidFill>
              <a:srgbClr val="FFFF00"/>
            </a:solidFill>
            <a:round/>
            <a:headEnd/>
            <a:tailEnd type="triangle" w="med" len="med"/>
          </a:ln>
        </p:spPr>
        <p:txBody>
          <a:bodyPr/>
          <a:lstStyle/>
          <a:p>
            <a:endParaRPr 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6266"/>
                                        </p:tgtEl>
                                        <p:attrNameLst>
                                          <p:attrName>style.visibility</p:attrName>
                                        </p:attrNameLst>
                                      </p:cBhvr>
                                      <p:to>
                                        <p:strVal val="visible"/>
                                      </p:to>
                                    </p:set>
                                    <p:animEffect transition="in" filter="fade">
                                      <p:cBhvr>
                                        <p:cTn id="7" dur="2000"/>
                                        <p:tgtEl>
                                          <p:spTgt spid="96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6267"/>
                                        </p:tgtEl>
                                        <p:attrNameLst>
                                          <p:attrName>style.visibility</p:attrName>
                                        </p:attrNameLst>
                                      </p:cBhvr>
                                      <p:to>
                                        <p:strVal val="visible"/>
                                      </p:to>
                                    </p:set>
                                    <p:animEffect transition="in" filter="fade">
                                      <p:cBhvr>
                                        <p:cTn id="10" dur="2000"/>
                                        <p:tgtEl>
                                          <p:spTgt spid="9626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6265"/>
                                        </p:tgtEl>
                                        <p:attrNameLst>
                                          <p:attrName>style.visibility</p:attrName>
                                        </p:attrNameLst>
                                      </p:cBhvr>
                                      <p:to>
                                        <p:strVal val="visible"/>
                                      </p:to>
                                    </p:set>
                                    <p:animEffect transition="in" filter="fade">
                                      <p:cBhvr>
                                        <p:cTn id="13" dur="2000"/>
                                        <p:tgtEl>
                                          <p:spTgt spid="96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5" grpId="0" animBg="1"/>
      <p:bldP spid="96266" grpId="0" animBg="1"/>
      <p:bldP spid="9626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5"/>
          <p:cNvSpPr>
            <a:spLocks noGrp="1" noChangeArrowheads="1"/>
          </p:cNvSpPr>
          <p:nvPr>
            <p:ph type="title"/>
          </p:nvPr>
        </p:nvSpPr>
        <p:spPr>
          <a:xfrm>
            <a:off x="892969" y="1371600"/>
            <a:ext cx="3792538" cy="838200"/>
          </a:xfrm>
        </p:spPr>
        <p:txBody>
          <a:bodyPr/>
          <a:lstStyle/>
          <a:p>
            <a:pPr eaLnBrk="1" hangingPunct="1">
              <a:defRPr/>
            </a:pPr>
            <a:r>
              <a:rPr lang="fa-IR" dirty="0" smtClean="0"/>
              <a:t>شکستگی مایل </a:t>
            </a:r>
            <a:br>
              <a:rPr lang="fa-IR" dirty="0" smtClean="0"/>
            </a:br>
            <a:r>
              <a:rPr lang="fa-IR" dirty="0" smtClean="0"/>
              <a:t>تی بیا</a:t>
            </a:r>
            <a:endParaRPr lang="en-US" dirty="0" smtClean="0"/>
          </a:p>
        </p:txBody>
      </p:sp>
      <p:sp>
        <p:nvSpPr>
          <p:cNvPr id="16391" name="Rectangle 7"/>
          <p:cNvSpPr>
            <a:spLocks noGrp="1" noChangeArrowheads="1"/>
          </p:cNvSpPr>
          <p:nvPr>
            <p:ph type="body" idx="1"/>
          </p:nvPr>
        </p:nvSpPr>
        <p:spPr>
          <a:xfrm>
            <a:off x="1326754" y="3352800"/>
            <a:ext cx="2438400" cy="1981200"/>
          </a:xfrm>
        </p:spPr>
        <p:txBody>
          <a:bodyPr/>
          <a:lstStyle/>
          <a:p>
            <a:pPr marL="0" indent="0" eaLnBrk="1" hangingPunct="1">
              <a:buNone/>
            </a:pPr>
            <a:endParaRPr lang="en-US" dirty="0" smtClean="0"/>
          </a:p>
        </p:txBody>
      </p:sp>
      <p:graphicFrame>
        <p:nvGraphicFramePr>
          <p:cNvPr id="8194" name="Object 6"/>
          <p:cNvGraphicFramePr>
            <a:graphicFrameLocks noChangeAspect="1"/>
          </p:cNvGraphicFramePr>
          <p:nvPr>
            <p:custDataLst>
              <p:tags r:id="rId3"/>
            </p:custDataLst>
          </p:nvPr>
        </p:nvGraphicFramePr>
        <p:xfrm>
          <a:off x="5283200" y="0"/>
          <a:ext cx="3860800" cy="6248400"/>
        </p:xfrm>
        <a:graphic>
          <a:graphicData uri="http://schemas.openxmlformats.org/presentationml/2006/ole">
            <mc:AlternateContent xmlns:mc="http://schemas.openxmlformats.org/markup-compatibility/2006">
              <mc:Choice xmlns:v="urn:schemas-microsoft-com:vml" Requires="v">
                <p:oleObj spid="_x0000_s8238" name="Image" r:id="rId6" imgW="2298413" imgH="3720635" progId="">
                  <p:embed/>
                </p:oleObj>
              </mc:Choice>
              <mc:Fallback>
                <p:oleObj name="Image" r:id="rId6" imgW="2298413" imgH="3720635" progId="">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3200" y="0"/>
                        <a:ext cx="38608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92" name="Line 8"/>
          <p:cNvSpPr>
            <a:spLocks noChangeShapeType="1"/>
          </p:cNvSpPr>
          <p:nvPr/>
        </p:nvSpPr>
        <p:spPr bwMode="auto">
          <a:xfrm>
            <a:off x="5410200" y="3124200"/>
            <a:ext cx="457200" cy="76200"/>
          </a:xfrm>
          <a:prstGeom prst="line">
            <a:avLst/>
          </a:prstGeom>
          <a:noFill/>
          <a:ln w="57150">
            <a:solidFill>
              <a:srgbClr val="FFFF00"/>
            </a:solidFill>
            <a:round/>
            <a:headEnd/>
            <a:tailEnd type="triangle" w="med" len="med"/>
          </a:ln>
        </p:spPr>
        <p:txBody>
          <a:bodyPr/>
          <a:lstStyle/>
          <a:p>
            <a:endParaRPr lang="en-US"/>
          </a:p>
        </p:txBody>
      </p:sp>
      <p:sp>
        <p:nvSpPr>
          <p:cNvPr id="8198" name="Line 9"/>
          <p:cNvSpPr>
            <a:spLocks noChangeShapeType="1"/>
          </p:cNvSpPr>
          <p:nvPr/>
        </p:nvSpPr>
        <p:spPr bwMode="auto">
          <a:xfrm flipV="1">
            <a:off x="7162800" y="3581400"/>
            <a:ext cx="304800" cy="457200"/>
          </a:xfrm>
          <a:prstGeom prst="line">
            <a:avLst/>
          </a:prstGeom>
          <a:noFill/>
          <a:ln w="38100">
            <a:solidFill>
              <a:schemeClr val="tx1"/>
            </a:solidFill>
            <a:round/>
            <a:headEnd/>
            <a:tailEnd type="triangle" w="med" len="med"/>
          </a:ln>
        </p:spPr>
        <p:txBody>
          <a:bodyPr/>
          <a:lstStyle/>
          <a:p>
            <a:endParaRPr lang="en-US"/>
          </a:p>
        </p:txBody>
      </p:sp>
      <p:sp>
        <p:nvSpPr>
          <p:cNvPr id="16394" name="Line 10"/>
          <p:cNvSpPr>
            <a:spLocks noChangeShapeType="1"/>
          </p:cNvSpPr>
          <p:nvPr/>
        </p:nvSpPr>
        <p:spPr bwMode="auto">
          <a:xfrm flipH="1">
            <a:off x="8610600" y="1524000"/>
            <a:ext cx="381000" cy="685800"/>
          </a:xfrm>
          <a:prstGeom prst="line">
            <a:avLst/>
          </a:prstGeom>
          <a:noFill/>
          <a:ln w="38100">
            <a:solidFill>
              <a:srgbClr val="FFFF00"/>
            </a:solidFill>
            <a:round/>
            <a:headEnd/>
            <a:tailEnd type="triangle" w="med" len="med"/>
          </a:ln>
        </p:spPr>
        <p:txBody>
          <a:bodyPr/>
          <a:lstStyle/>
          <a:p>
            <a:endParaRPr 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nodePh="1">
                                  <p:stCondLst>
                                    <p:cond delay="0"/>
                                  </p:stCondLst>
                                  <p:endCondLst>
                                    <p:cond evt="begin" delay="0">
                                      <p:tn val="5"/>
                                    </p:cond>
                                  </p:endCondLst>
                                  <p:childTnLst>
                                    <p:set>
                                      <p:cBhvr>
                                        <p:cTn id="6" dur="1" fill="hold">
                                          <p:stCondLst>
                                            <p:cond delay="0"/>
                                          </p:stCondLst>
                                        </p:cTn>
                                        <p:tgtEl>
                                          <p:spTgt spid="16391">
                                            <p:txEl>
                                              <p:pRg st="0" end="0"/>
                                            </p:txEl>
                                          </p:spTgt>
                                        </p:tgtEl>
                                        <p:attrNameLst>
                                          <p:attrName>style.visibility</p:attrName>
                                        </p:attrNameLst>
                                      </p:cBhvr>
                                      <p:to>
                                        <p:strVal val="visible"/>
                                      </p:to>
                                    </p:set>
                                    <p:animEffect transition="in" filter="blinds(horizontal)">
                                      <p:cBhvr>
                                        <p:cTn id="7" dur="500"/>
                                        <p:tgtEl>
                                          <p:spTgt spid="16391">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6394"/>
                                        </p:tgtEl>
                                        <p:attrNameLst>
                                          <p:attrName>style.visibility</p:attrName>
                                        </p:attrNameLst>
                                      </p:cBhvr>
                                      <p:to>
                                        <p:strVal val="visible"/>
                                      </p:to>
                                    </p:set>
                                    <p:animEffect transition="in" filter="dissolve">
                                      <p:cBhvr>
                                        <p:cTn id="11" dur="500"/>
                                        <p:tgtEl>
                                          <p:spTgt spid="16394"/>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6392"/>
                                        </p:tgtEl>
                                        <p:attrNameLst>
                                          <p:attrName>style.visibility</p:attrName>
                                        </p:attrNameLst>
                                      </p:cBhvr>
                                      <p:to>
                                        <p:strVal val="visible"/>
                                      </p:to>
                                    </p:set>
                                    <p:animEffect transition="in" filter="dissolve">
                                      <p:cBhvr>
                                        <p:cTn id="15" dur="500"/>
                                        <p:tgtEl>
                                          <p:spTgt spid="16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2" grpId="0" animBg="1"/>
      <p:bldP spid="1639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3"/>
          <p:cNvPicPr>
            <a:picLocks noChangeAspect="1" noChangeArrowheads="1"/>
          </p:cNvPicPr>
          <p:nvPr/>
        </p:nvPicPr>
        <p:blipFill>
          <a:blip r:embed="rId4" cstate="print"/>
          <a:srcRect/>
          <a:stretch>
            <a:fillRect/>
          </a:stretch>
        </p:blipFill>
        <p:spPr bwMode="auto">
          <a:xfrm>
            <a:off x="1143000" y="2590800"/>
            <a:ext cx="6553200" cy="4302125"/>
          </a:xfrm>
          <a:prstGeom prst="rect">
            <a:avLst/>
          </a:prstGeom>
          <a:noFill/>
          <a:ln w="9525">
            <a:noFill/>
            <a:miter lim="800000"/>
            <a:headEnd/>
            <a:tailEnd/>
          </a:ln>
        </p:spPr>
      </p:pic>
      <p:sp>
        <p:nvSpPr>
          <p:cNvPr id="17414" name="Rectangle 6"/>
          <p:cNvSpPr>
            <a:spLocks noGrp="1" noChangeArrowheads="1"/>
          </p:cNvSpPr>
          <p:nvPr>
            <p:ph type="title"/>
          </p:nvPr>
        </p:nvSpPr>
        <p:spPr>
          <a:xfrm>
            <a:off x="1143000" y="516763"/>
            <a:ext cx="6858000" cy="1524000"/>
          </a:xfrm>
        </p:spPr>
        <p:txBody>
          <a:bodyPr/>
          <a:lstStyle/>
          <a:p>
            <a:pPr eaLnBrk="1" hangingPunct="1">
              <a:defRPr/>
            </a:pPr>
            <a:r>
              <a:rPr lang="fa-IR" sz="3600" dirty="0" smtClean="0"/>
              <a:t>شکستگی داخل مفصلی دیستال رادیوس </a:t>
            </a:r>
            <a:br>
              <a:rPr lang="fa-IR" sz="3600" dirty="0" smtClean="0"/>
            </a:br>
            <a:r>
              <a:rPr lang="fa-IR" sz="3600" dirty="0" smtClean="0"/>
              <a:t>همراه با خرد شدگی</a:t>
            </a:r>
            <a:r>
              <a:rPr lang="en-US" sz="3600" dirty="0" smtClean="0"/>
              <a:t> </a:t>
            </a:r>
          </a:p>
        </p:txBody>
      </p:sp>
      <p:sp>
        <p:nvSpPr>
          <p:cNvPr id="17418" name="Line 10"/>
          <p:cNvSpPr>
            <a:spLocks noChangeShapeType="1"/>
          </p:cNvSpPr>
          <p:nvPr/>
        </p:nvSpPr>
        <p:spPr bwMode="auto">
          <a:xfrm>
            <a:off x="2895600" y="4724400"/>
            <a:ext cx="609600" cy="152400"/>
          </a:xfrm>
          <a:prstGeom prst="line">
            <a:avLst/>
          </a:prstGeom>
          <a:noFill/>
          <a:ln w="76200">
            <a:solidFill>
              <a:srgbClr val="FFFF00"/>
            </a:solidFill>
            <a:round/>
            <a:headEnd/>
            <a:tailEnd type="triangle" w="med" len="med"/>
          </a:ln>
        </p:spPr>
        <p:txBody>
          <a:bodyPr/>
          <a:lstStyle/>
          <a:p>
            <a:endParaRPr lang="en-US"/>
          </a:p>
        </p:txBody>
      </p:sp>
      <p:sp>
        <p:nvSpPr>
          <p:cNvPr id="17419" name="Line 11"/>
          <p:cNvSpPr>
            <a:spLocks noChangeShapeType="1"/>
          </p:cNvSpPr>
          <p:nvPr/>
        </p:nvSpPr>
        <p:spPr bwMode="auto">
          <a:xfrm flipV="1">
            <a:off x="6096000" y="5410200"/>
            <a:ext cx="609600" cy="76200"/>
          </a:xfrm>
          <a:prstGeom prst="line">
            <a:avLst/>
          </a:prstGeom>
          <a:noFill/>
          <a:ln w="76200">
            <a:solidFill>
              <a:srgbClr val="FFFF00"/>
            </a:solidFill>
            <a:round/>
            <a:headEnd/>
            <a:tailEnd type="triangle" w="med" len="med"/>
          </a:ln>
        </p:spPr>
        <p:txBody>
          <a:bodyPr/>
          <a:lstStyle/>
          <a:p>
            <a:endParaRPr lang="en-US"/>
          </a:p>
        </p:txBody>
      </p:sp>
      <p:sp>
        <p:nvSpPr>
          <p:cNvPr id="17420" name="Line 12"/>
          <p:cNvSpPr>
            <a:spLocks noChangeShapeType="1"/>
          </p:cNvSpPr>
          <p:nvPr/>
        </p:nvSpPr>
        <p:spPr bwMode="auto">
          <a:xfrm flipH="1">
            <a:off x="7162800" y="4419600"/>
            <a:ext cx="76200" cy="609600"/>
          </a:xfrm>
          <a:prstGeom prst="line">
            <a:avLst/>
          </a:prstGeom>
          <a:noFill/>
          <a:ln w="76200">
            <a:solidFill>
              <a:srgbClr val="000000"/>
            </a:solidFill>
            <a:round/>
            <a:headEnd/>
            <a:tailEnd type="triangle" w="med" len="med"/>
          </a:ln>
        </p:spPr>
        <p:txBody>
          <a:bodyPr/>
          <a:lstStyle/>
          <a:p>
            <a:endParaRPr lang="en-US"/>
          </a:p>
        </p:txBody>
      </p:sp>
      <p:sp>
        <p:nvSpPr>
          <p:cNvPr id="2" name="Text Placeholder 1"/>
          <p:cNvSpPr>
            <a:spLocks noGrp="1"/>
          </p:cNvSpPr>
          <p:nvPr>
            <p:ph type="body" sz="half" idx="1"/>
          </p:nvPr>
        </p:nvSpPr>
        <p:spPr/>
        <p:txBody>
          <a:bodyP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7418"/>
                                        </p:tgtEl>
                                        <p:attrNameLst>
                                          <p:attrName>style.visibility</p:attrName>
                                        </p:attrNameLst>
                                      </p:cBhvr>
                                      <p:to>
                                        <p:strVal val="visible"/>
                                      </p:to>
                                    </p:set>
                                    <p:animEffect transition="in" filter="dissolve">
                                      <p:cBhvr>
                                        <p:cTn id="7" dur="500"/>
                                        <p:tgtEl>
                                          <p:spTgt spid="17418"/>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7419"/>
                                        </p:tgtEl>
                                        <p:attrNameLst>
                                          <p:attrName>style.visibility</p:attrName>
                                        </p:attrNameLst>
                                      </p:cBhvr>
                                      <p:to>
                                        <p:strVal val="visible"/>
                                      </p:to>
                                    </p:set>
                                    <p:animEffect transition="in" filter="dissolve">
                                      <p:cBhvr>
                                        <p:cTn id="11" dur="500"/>
                                        <p:tgtEl>
                                          <p:spTgt spid="17419"/>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7420"/>
                                        </p:tgtEl>
                                        <p:attrNameLst>
                                          <p:attrName>style.visibility</p:attrName>
                                        </p:attrNameLst>
                                      </p:cBhvr>
                                      <p:to>
                                        <p:strVal val="visible"/>
                                      </p:to>
                                    </p:set>
                                    <p:animEffect transition="in" filter="dissolve">
                                      <p:cBhvr>
                                        <p:cTn id="15" dur="500"/>
                                        <p:tgtEl>
                                          <p:spTgt spid="17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8" grpId="0" animBg="1"/>
      <p:bldP spid="17419" grpId="0" animBg="1"/>
      <p:bldP spid="174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شکستگی بدون جابجائی اسکافوئید</a:t>
            </a:r>
            <a:endParaRPr lang="en-US" dirty="0"/>
          </a:p>
        </p:txBody>
      </p:sp>
      <p:pic>
        <p:nvPicPr>
          <p:cNvPr id="62466" name="Picture 2"/>
          <p:cNvPicPr>
            <a:picLocks noGrp="1" noChangeAspect="1" noChangeArrowheads="1"/>
          </p:cNvPicPr>
          <p:nvPr>
            <p:ph type="clipArt" sz="half" idx="2"/>
          </p:nvPr>
        </p:nvPicPr>
        <p:blipFill>
          <a:blip r:embed="rId4" cstate="print"/>
          <a:srcRect/>
          <a:stretch>
            <a:fillRect/>
          </a:stretch>
        </p:blipFill>
        <p:spPr bwMode="auto">
          <a:xfrm>
            <a:off x="4914679" y="1600200"/>
            <a:ext cx="3505642" cy="4724400"/>
          </a:xfrm>
          <a:prstGeom prst="rect">
            <a:avLst/>
          </a:prstGeom>
          <a:noFill/>
          <a:ln w="9525">
            <a:noFill/>
            <a:miter lim="800000"/>
            <a:headEnd/>
            <a:tailEnd/>
          </a:ln>
        </p:spPr>
      </p:pic>
      <p:sp>
        <p:nvSpPr>
          <p:cNvPr id="6" name="Down Arrow 5"/>
          <p:cNvSpPr/>
          <p:nvPr/>
        </p:nvSpPr>
        <p:spPr>
          <a:xfrm>
            <a:off x="7010400" y="3276600"/>
            <a:ext cx="76200" cy="228600"/>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1"/>
          </p:nvPr>
        </p:nvSpPr>
        <p:spPr/>
        <p:txBody>
          <a:bodyP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4"/>
          <p:cNvGraphicFramePr>
            <a:graphicFrameLocks noChangeAspect="1"/>
          </p:cNvGraphicFramePr>
          <p:nvPr>
            <p:custDataLst>
              <p:tags r:id="rId3"/>
            </p:custDataLst>
          </p:nvPr>
        </p:nvGraphicFramePr>
        <p:xfrm>
          <a:off x="1143000" y="1143000"/>
          <a:ext cx="6934200" cy="5135563"/>
        </p:xfrm>
        <a:graphic>
          <a:graphicData uri="http://schemas.openxmlformats.org/presentationml/2006/ole">
            <mc:AlternateContent xmlns:mc="http://schemas.openxmlformats.org/markup-compatibility/2006">
              <mc:Choice xmlns:v="urn:schemas-microsoft-com:vml" Requires="v">
                <p:oleObj spid="_x0000_s9262" name="Image" r:id="rId6" imgW="8266667" imgH="6120635" progId="">
                  <p:embed/>
                </p:oleObj>
              </mc:Choice>
              <mc:Fallback>
                <p:oleObj name="Image" r:id="rId6" imgW="8266667" imgH="6120635" progId="">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1143000"/>
                        <a:ext cx="6934200" cy="513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37" name="Rectangle 5"/>
          <p:cNvSpPr>
            <a:spLocks noGrp="1" noChangeArrowheads="1"/>
          </p:cNvSpPr>
          <p:nvPr>
            <p:ph type="title"/>
          </p:nvPr>
        </p:nvSpPr>
        <p:spPr/>
        <p:txBody>
          <a:bodyPr/>
          <a:lstStyle/>
          <a:p>
            <a:pPr eaLnBrk="1" hangingPunct="1">
              <a:defRPr/>
            </a:pPr>
            <a:r>
              <a:rPr lang="fa-IR" dirty="0" smtClean="0"/>
              <a:t>شکستگی قدیمی اسکافوئید</a:t>
            </a:r>
            <a:endParaRPr lang="en-US" dirty="0" smtClean="0"/>
          </a:p>
        </p:txBody>
      </p:sp>
      <p:sp>
        <p:nvSpPr>
          <p:cNvPr id="9220" name="Line 6"/>
          <p:cNvSpPr>
            <a:spLocks noChangeShapeType="1"/>
          </p:cNvSpPr>
          <p:nvPr/>
        </p:nvSpPr>
        <p:spPr bwMode="auto">
          <a:xfrm flipV="1">
            <a:off x="1600200" y="3124200"/>
            <a:ext cx="381000" cy="152400"/>
          </a:xfrm>
          <a:prstGeom prst="line">
            <a:avLst/>
          </a:prstGeom>
          <a:noFill/>
          <a:ln w="38100">
            <a:solidFill>
              <a:schemeClr val="bg1"/>
            </a:solidFill>
            <a:round/>
            <a:headEnd/>
            <a:tailEnd type="triangle" w="med" len="med"/>
          </a:ln>
        </p:spPr>
        <p:txBody>
          <a:bodyPr/>
          <a:lstStyle/>
          <a:p>
            <a:endParaRPr lang="en-US"/>
          </a:p>
        </p:txBody>
      </p:sp>
      <p:sp>
        <p:nvSpPr>
          <p:cNvPr id="18439" name="Line 7"/>
          <p:cNvSpPr>
            <a:spLocks noChangeShapeType="1"/>
          </p:cNvSpPr>
          <p:nvPr/>
        </p:nvSpPr>
        <p:spPr bwMode="auto">
          <a:xfrm flipH="1">
            <a:off x="2438400" y="2743200"/>
            <a:ext cx="381000" cy="228600"/>
          </a:xfrm>
          <a:prstGeom prst="line">
            <a:avLst/>
          </a:prstGeom>
          <a:noFill/>
          <a:ln w="38100">
            <a:solidFill>
              <a:schemeClr val="tx1"/>
            </a:solidFill>
            <a:round/>
            <a:headEnd/>
            <a:tailEnd type="triangle" w="med" len="med"/>
          </a:ln>
        </p:spPr>
        <p:txBody>
          <a:bodyPr/>
          <a:lstStyle/>
          <a:p>
            <a:endParaRPr lang="en-US"/>
          </a:p>
        </p:txBody>
      </p:sp>
      <p:sp>
        <p:nvSpPr>
          <p:cNvPr id="9222" name="Line 8"/>
          <p:cNvSpPr>
            <a:spLocks noChangeShapeType="1"/>
          </p:cNvSpPr>
          <p:nvPr/>
        </p:nvSpPr>
        <p:spPr bwMode="auto">
          <a:xfrm flipV="1">
            <a:off x="5257800" y="4191000"/>
            <a:ext cx="304800" cy="76200"/>
          </a:xfrm>
          <a:prstGeom prst="line">
            <a:avLst/>
          </a:prstGeom>
          <a:noFill/>
          <a:ln w="38100">
            <a:solidFill>
              <a:schemeClr val="tx1"/>
            </a:solidFill>
            <a:round/>
            <a:headEnd/>
            <a:tailEnd type="triangle" w="med" len="med"/>
          </a:ln>
        </p:spPr>
        <p:txBody>
          <a:bodyPr/>
          <a:lstStyle/>
          <a:p>
            <a:endParaRPr lang="en-US"/>
          </a:p>
        </p:txBody>
      </p:sp>
      <p:sp>
        <p:nvSpPr>
          <p:cNvPr id="18441" name="Text Box 9"/>
          <p:cNvSpPr txBox="1">
            <a:spLocks noChangeArrowheads="1"/>
          </p:cNvSpPr>
          <p:nvPr/>
        </p:nvSpPr>
        <p:spPr bwMode="auto">
          <a:xfrm>
            <a:off x="2209800" y="3048000"/>
            <a:ext cx="381000" cy="457200"/>
          </a:xfrm>
          <a:prstGeom prst="rect">
            <a:avLst/>
          </a:prstGeom>
          <a:noFill/>
          <a:ln w="9525">
            <a:noFill/>
            <a:miter lim="800000"/>
            <a:headEnd/>
            <a:tailEnd/>
          </a:ln>
        </p:spPr>
        <p:txBody>
          <a:bodyPr>
            <a:spAutoFit/>
          </a:bodyPr>
          <a:lstStyle/>
          <a:p>
            <a:pPr eaLnBrk="0" hangingPunct="0">
              <a:spcBef>
                <a:spcPct val="50000"/>
              </a:spcBef>
            </a:pPr>
            <a:r>
              <a:rPr lang="en-US" sz="2400">
                <a:latin typeface="Times New Roman" charset="0"/>
              </a:rPr>
              <a:t>*</a:t>
            </a:r>
          </a:p>
        </p:txBody>
      </p:sp>
      <p:sp>
        <p:nvSpPr>
          <p:cNvPr id="18442" name="Text Box 10"/>
          <p:cNvSpPr txBox="1">
            <a:spLocks noChangeArrowheads="1"/>
          </p:cNvSpPr>
          <p:nvPr/>
        </p:nvSpPr>
        <p:spPr bwMode="auto">
          <a:xfrm>
            <a:off x="6096000" y="3200400"/>
            <a:ext cx="381000" cy="457200"/>
          </a:xfrm>
          <a:prstGeom prst="rect">
            <a:avLst/>
          </a:prstGeom>
          <a:noFill/>
          <a:ln w="9525">
            <a:noFill/>
            <a:miter lim="800000"/>
            <a:headEnd/>
            <a:tailEnd/>
          </a:ln>
        </p:spPr>
        <p:txBody>
          <a:bodyPr>
            <a:spAutoFit/>
          </a:bodyPr>
          <a:lstStyle/>
          <a:p>
            <a:pPr eaLnBrk="0" hangingPunct="0">
              <a:spcBef>
                <a:spcPct val="50000"/>
              </a:spcBef>
            </a:pPr>
            <a:r>
              <a:rPr lang="en-US" sz="2400">
                <a:solidFill>
                  <a:srgbClr val="000000"/>
                </a:solidFill>
                <a:latin typeface="Times New Roman" charset="0"/>
              </a:rPr>
              <a:t>*</a:t>
            </a: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39"/>
                                        </p:tgtEl>
                                        <p:attrNameLst>
                                          <p:attrName>style.visibility</p:attrName>
                                        </p:attrNameLst>
                                      </p:cBhvr>
                                      <p:to>
                                        <p:strVal val="visible"/>
                                      </p:to>
                                    </p:set>
                                    <p:anim calcmode="lin" valueType="num">
                                      <p:cBhvr additive="base">
                                        <p:cTn id="7" dur="500" fill="hold"/>
                                        <p:tgtEl>
                                          <p:spTgt spid="18439"/>
                                        </p:tgtEl>
                                        <p:attrNameLst>
                                          <p:attrName>ppt_x</p:attrName>
                                        </p:attrNameLst>
                                      </p:cBhvr>
                                      <p:tavLst>
                                        <p:tav tm="0">
                                          <p:val>
                                            <p:strVal val="#ppt_x"/>
                                          </p:val>
                                        </p:tav>
                                        <p:tav tm="100000">
                                          <p:val>
                                            <p:strVal val="#ppt_x"/>
                                          </p:val>
                                        </p:tav>
                                      </p:tavLst>
                                    </p:anim>
                                    <p:anim calcmode="lin" valueType="num">
                                      <p:cBhvr additive="base">
                                        <p:cTn id="8" dur="500" fill="hold"/>
                                        <p:tgtEl>
                                          <p:spTgt spid="184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8441"/>
                                        </p:tgtEl>
                                        <p:attrNameLst>
                                          <p:attrName>style.visibility</p:attrName>
                                        </p:attrNameLst>
                                      </p:cBhvr>
                                      <p:to>
                                        <p:strVal val="visible"/>
                                      </p:to>
                                    </p:set>
                                    <p:animEffect transition="in" filter="fade">
                                      <p:cBhvr>
                                        <p:cTn id="13" dur="2000"/>
                                        <p:tgtEl>
                                          <p:spTgt spid="1844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442"/>
                                        </p:tgtEl>
                                        <p:attrNameLst>
                                          <p:attrName>style.visibility</p:attrName>
                                        </p:attrNameLst>
                                      </p:cBhvr>
                                      <p:to>
                                        <p:strVal val="visible"/>
                                      </p:to>
                                    </p:set>
                                    <p:animEffect transition="in" filter="fade">
                                      <p:cBhvr>
                                        <p:cTn id="16" dur="2000"/>
                                        <p:tgtEl>
                                          <p:spTgt spid="18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9" grpId="0" animBg="1"/>
      <p:bldP spid="18441" grpId="0"/>
      <p:bldP spid="184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4"/>
          <p:cNvGraphicFramePr>
            <a:graphicFrameLocks noChangeAspect="1"/>
          </p:cNvGraphicFramePr>
          <p:nvPr>
            <p:custDataLst>
              <p:tags r:id="rId3"/>
            </p:custDataLst>
          </p:nvPr>
        </p:nvGraphicFramePr>
        <p:xfrm>
          <a:off x="3352800" y="304800"/>
          <a:ext cx="5715000" cy="6029325"/>
        </p:xfrm>
        <a:graphic>
          <a:graphicData uri="http://schemas.openxmlformats.org/presentationml/2006/ole">
            <mc:AlternateContent xmlns:mc="http://schemas.openxmlformats.org/markup-compatibility/2006">
              <mc:Choice xmlns:v="urn:schemas-microsoft-com:vml" Requires="v">
                <p:oleObj spid="_x0000_s10286" name="Image" r:id="rId6" imgW="7619048" imgH="8038095" progId="">
                  <p:embed/>
                </p:oleObj>
              </mc:Choice>
              <mc:Fallback>
                <p:oleObj name="Image" r:id="rId6" imgW="7619048" imgH="8038095" progId="">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2800" y="304800"/>
                        <a:ext cx="5715000" cy="602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61" name="Rectangle 5"/>
          <p:cNvSpPr>
            <a:spLocks noGrp="1" noChangeArrowheads="1"/>
          </p:cNvSpPr>
          <p:nvPr>
            <p:ph type="title"/>
          </p:nvPr>
        </p:nvSpPr>
        <p:spPr>
          <a:xfrm>
            <a:off x="381000" y="228600"/>
            <a:ext cx="3886200" cy="4648200"/>
          </a:xfrm>
        </p:spPr>
        <p:txBody>
          <a:bodyPr/>
          <a:lstStyle/>
          <a:p>
            <a:pPr eaLnBrk="1" hangingPunct="1">
              <a:defRPr/>
            </a:pPr>
            <a:r>
              <a:rPr lang="fa-IR" dirty="0" smtClean="0"/>
              <a:t>نکروز آواسکولار </a:t>
            </a:r>
            <a:br>
              <a:rPr lang="fa-IR" dirty="0" smtClean="0"/>
            </a:br>
            <a:r>
              <a:rPr lang="en-US" dirty="0" smtClean="0"/>
              <a:t>AVN</a:t>
            </a:r>
          </a:p>
        </p:txBody>
      </p:sp>
      <p:sp>
        <p:nvSpPr>
          <p:cNvPr id="19464" name="Text Box 8"/>
          <p:cNvSpPr txBox="1">
            <a:spLocks noChangeArrowheads="1"/>
          </p:cNvSpPr>
          <p:nvPr/>
        </p:nvSpPr>
        <p:spPr bwMode="auto">
          <a:xfrm>
            <a:off x="5715000" y="3581400"/>
            <a:ext cx="381000" cy="762000"/>
          </a:xfrm>
          <a:prstGeom prst="rect">
            <a:avLst/>
          </a:prstGeom>
          <a:noFill/>
          <a:ln w="9525">
            <a:noFill/>
            <a:miter lim="800000"/>
            <a:headEnd/>
            <a:tailEnd/>
          </a:ln>
        </p:spPr>
        <p:txBody>
          <a:bodyPr>
            <a:spAutoFit/>
          </a:bodyPr>
          <a:lstStyle/>
          <a:p>
            <a:pPr eaLnBrk="0" hangingPunct="0">
              <a:spcBef>
                <a:spcPct val="50000"/>
              </a:spcBef>
            </a:pPr>
            <a:r>
              <a:rPr lang="en-US" sz="4400">
                <a:solidFill>
                  <a:srgbClr val="000000"/>
                </a:solidFill>
                <a:latin typeface="Times New Roman" charset="0"/>
              </a:rPr>
              <a:t>*</a:t>
            </a:r>
          </a:p>
        </p:txBody>
      </p:sp>
      <p:sp>
        <p:nvSpPr>
          <p:cNvPr id="2" name="Text Placeholder 1"/>
          <p:cNvSpPr>
            <a:spLocks noGrp="1"/>
          </p:cNvSpPr>
          <p:nvPr>
            <p:ph type="body" sz="half" idx="1"/>
          </p:nvPr>
        </p:nvSpPr>
        <p:spPr/>
        <p:txBody>
          <a:bodyPr/>
          <a:lstStyle/>
          <a:p>
            <a:endParaRPr lang="en-US" dirty="0"/>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9464"/>
                                        </p:tgtEl>
                                        <p:attrNameLst>
                                          <p:attrName>style.visibility</p:attrName>
                                        </p:attrNameLst>
                                      </p:cBhvr>
                                      <p:to>
                                        <p:strVal val="visible"/>
                                      </p:to>
                                    </p:set>
                                    <p:animEffect transition="in" filter="dissolve">
                                      <p:cBhvr>
                                        <p:cTn id="7" dur="500"/>
                                        <p:tgtEl>
                                          <p:spTgt spid="19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6"/>
          <p:cNvGraphicFramePr>
            <a:graphicFrameLocks noGrp="1" noChangeAspect="1"/>
          </p:cNvGraphicFramePr>
          <p:nvPr>
            <p:ph sz="half" idx="2"/>
            <p:custDataLst>
              <p:tags r:id="rId3"/>
            </p:custDataLst>
          </p:nvPr>
        </p:nvGraphicFramePr>
        <p:xfrm>
          <a:off x="6110288" y="1295400"/>
          <a:ext cx="3033712" cy="4724400"/>
        </p:xfrm>
        <a:graphic>
          <a:graphicData uri="http://schemas.openxmlformats.org/presentationml/2006/ole">
            <mc:AlternateContent xmlns:mc="http://schemas.openxmlformats.org/markup-compatibility/2006">
              <mc:Choice xmlns:v="urn:schemas-microsoft-com:vml" Requires="v">
                <p:oleObj spid="_x0000_s3162" name="Image" r:id="rId7" imgW="3758730" imgH="5853968" progId="">
                  <p:embed/>
                </p:oleObj>
              </mc:Choice>
              <mc:Fallback>
                <p:oleObj name="Image" r:id="rId7" imgW="3758730" imgH="5853968" progId="">
                  <p:embed/>
                  <p:pic>
                    <p:nvPicPr>
                      <p:cNvPr id="0" name="Object 2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0288" y="1295400"/>
                        <a:ext cx="3033712"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54" name="Rectangle 10"/>
          <p:cNvSpPr>
            <a:spLocks noGrp="1" noChangeArrowheads="1"/>
          </p:cNvSpPr>
          <p:nvPr>
            <p:ph type="title"/>
          </p:nvPr>
        </p:nvSpPr>
        <p:spPr/>
        <p:txBody>
          <a:bodyPr/>
          <a:lstStyle/>
          <a:p>
            <a:pPr eaLnBrk="1" hangingPunct="1">
              <a:defRPr/>
            </a:pPr>
            <a:r>
              <a:rPr lang="fa-IR" sz="3200" dirty="0" smtClean="0"/>
              <a:t>قسمتهای مختلف استخوان</a:t>
            </a:r>
            <a:endParaRPr lang="en-US" sz="3200" dirty="0" smtClean="0">
              <a:solidFill>
                <a:schemeClr val="hlink"/>
              </a:solidFill>
            </a:endParaRPr>
          </a:p>
        </p:txBody>
      </p:sp>
      <p:graphicFrame>
        <p:nvGraphicFramePr>
          <p:cNvPr id="3075" name="Object 16"/>
          <p:cNvGraphicFramePr>
            <a:graphicFrameLocks noGrp="1" noChangeAspect="1"/>
          </p:cNvGraphicFramePr>
          <p:nvPr>
            <p:ph sz="half" idx="1"/>
            <p:custDataLst>
              <p:tags r:id="rId4"/>
            </p:custDataLst>
          </p:nvPr>
        </p:nvGraphicFramePr>
        <p:xfrm>
          <a:off x="457200" y="1066800"/>
          <a:ext cx="1333500" cy="5181600"/>
        </p:xfrm>
        <a:graphic>
          <a:graphicData uri="http://schemas.openxmlformats.org/presentationml/2006/ole">
            <mc:AlternateContent xmlns:mc="http://schemas.openxmlformats.org/markup-compatibility/2006">
              <mc:Choice xmlns:v="urn:schemas-microsoft-com:vml" Requires="v">
                <p:oleObj spid="_x0000_s3163" name="Image" r:id="rId9" imgW="1777778" imgH="6907937" progId="">
                  <p:embed/>
                </p:oleObj>
              </mc:Choice>
              <mc:Fallback>
                <p:oleObj name="Image" r:id="rId9" imgW="1777778" imgH="6907937" progId="">
                  <p:embed/>
                  <p:pic>
                    <p:nvPicPr>
                      <p:cNvPr id="0" name="Object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1066800"/>
                        <a:ext cx="13335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55" name="Text Box 11"/>
          <p:cNvSpPr txBox="1">
            <a:spLocks noChangeArrowheads="1"/>
          </p:cNvSpPr>
          <p:nvPr/>
        </p:nvSpPr>
        <p:spPr bwMode="auto">
          <a:xfrm>
            <a:off x="3012869" y="2359818"/>
            <a:ext cx="4419600" cy="2443163"/>
          </a:xfrm>
          <a:prstGeom prst="rect">
            <a:avLst/>
          </a:prstGeom>
          <a:noFill/>
          <a:ln w="9525">
            <a:noFill/>
            <a:miter lim="800000"/>
            <a:headEnd/>
            <a:tailEnd/>
          </a:ln>
        </p:spPr>
        <p:txBody>
          <a:bodyPr>
            <a:spAutoFit/>
          </a:bodyPr>
          <a:lstStyle/>
          <a:p>
            <a:pPr eaLnBrk="0" hangingPunct="0">
              <a:spcBef>
                <a:spcPct val="50000"/>
              </a:spcBef>
            </a:pPr>
            <a:r>
              <a:rPr lang="fa-IR" sz="2800" dirty="0" smtClean="0">
                <a:solidFill>
                  <a:schemeClr val="bg1"/>
                </a:solidFill>
              </a:rPr>
              <a:t>اپی فیز</a:t>
            </a:r>
            <a:endParaRPr lang="en-US" sz="2800" dirty="0">
              <a:solidFill>
                <a:schemeClr val="bg1"/>
              </a:solidFill>
            </a:endParaRPr>
          </a:p>
          <a:p>
            <a:pPr eaLnBrk="0" hangingPunct="0">
              <a:spcBef>
                <a:spcPct val="50000"/>
              </a:spcBef>
            </a:pPr>
            <a:r>
              <a:rPr lang="fa-IR" sz="2800" dirty="0" smtClean="0">
                <a:solidFill>
                  <a:schemeClr val="bg1"/>
                </a:solidFill>
              </a:rPr>
              <a:t>صفحه رشد</a:t>
            </a:r>
            <a:endParaRPr lang="en-US" sz="2800" dirty="0">
              <a:solidFill>
                <a:schemeClr val="bg1"/>
              </a:solidFill>
            </a:endParaRPr>
          </a:p>
          <a:p>
            <a:pPr eaLnBrk="0" hangingPunct="0">
              <a:spcBef>
                <a:spcPct val="50000"/>
              </a:spcBef>
            </a:pPr>
            <a:r>
              <a:rPr lang="fa-IR" sz="2800" dirty="0" smtClean="0">
                <a:solidFill>
                  <a:schemeClr val="bg1"/>
                </a:solidFill>
              </a:rPr>
              <a:t>متافیز</a:t>
            </a:r>
            <a:endParaRPr lang="en-US" sz="2800" dirty="0">
              <a:solidFill>
                <a:schemeClr val="bg1"/>
              </a:solidFill>
            </a:endParaRPr>
          </a:p>
          <a:p>
            <a:pPr eaLnBrk="0" hangingPunct="0">
              <a:spcBef>
                <a:spcPct val="50000"/>
              </a:spcBef>
            </a:pPr>
            <a:r>
              <a:rPr lang="fa-IR" sz="2800" dirty="0" smtClean="0">
                <a:solidFill>
                  <a:schemeClr val="bg1"/>
                </a:solidFill>
              </a:rPr>
              <a:t>دیافیز</a:t>
            </a:r>
            <a:endParaRPr lang="en-US" sz="2800" dirty="0">
              <a:solidFill>
                <a:schemeClr val="bg1"/>
              </a:solidFill>
            </a:endParaRPr>
          </a:p>
        </p:txBody>
      </p:sp>
      <p:sp>
        <p:nvSpPr>
          <p:cNvPr id="6156" name="Line 12"/>
          <p:cNvSpPr>
            <a:spLocks noChangeShapeType="1"/>
          </p:cNvSpPr>
          <p:nvPr/>
        </p:nvSpPr>
        <p:spPr bwMode="auto">
          <a:xfrm flipH="1" flipV="1">
            <a:off x="1600200" y="1371600"/>
            <a:ext cx="1447800" cy="1295400"/>
          </a:xfrm>
          <a:prstGeom prst="line">
            <a:avLst/>
          </a:prstGeom>
          <a:noFill/>
          <a:ln w="38100">
            <a:solidFill>
              <a:srgbClr val="66FFFF"/>
            </a:solidFill>
            <a:round/>
            <a:headEnd/>
            <a:tailEnd type="triangle" w="med" len="med"/>
          </a:ln>
        </p:spPr>
        <p:txBody>
          <a:bodyPr/>
          <a:lstStyle/>
          <a:p>
            <a:endParaRPr lang="en-US"/>
          </a:p>
        </p:txBody>
      </p:sp>
      <p:sp>
        <p:nvSpPr>
          <p:cNvPr id="6157" name="Line 13"/>
          <p:cNvSpPr>
            <a:spLocks noChangeShapeType="1"/>
          </p:cNvSpPr>
          <p:nvPr/>
        </p:nvSpPr>
        <p:spPr bwMode="auto">
          <a:xfrm flipH="1" flipV="1">
            <a:off x="1219200" y="1600200"/>
            <a:ext cx="1752600" cy="1676400"/>
          </a:xfrm>
          <a:prstGeom prst="line">
            <a:avLst/>
          </a:prstGeom>
          <a:noFill/>
          <a:ln w="38100">
            <a:solidFill>
              <a:srgbClr val="66FFFF"/>
            </a:solidFill>
            <a:round/>
            <a:headEnd/>
            <a:tailEnd type="triangle" w="med" len="med"/>
          </a:ln>
        </p:spPr>
        <p:txBody>
          <a:bodyPr/>
          <a:lstStyle/>
          <a:p>
            <a:endParaRPr lang="en-US"/>
          </a:p>
        </p:txBody>
      </p:sp>
      <p:sp>
        <p:nvSpPr>
          <p:cNvPr id="6158" name="Line 14"/>
          <p:cNvSpPr>
            <a:spLocks noChangeShapeType="1"/>
          </p:cNvSpPr>
          <p:nvPr/>
        </p:nvSpPr>
        <p:spPr bwMode="auto">
          <a:xfrm flipH="1" flipV="1">
            <a:off x="1371600" y="2438400"/>
            <a:ext cx="1676400" cy="1447800"/>
          </a:xfrm>
          <a:prstGeom prst="line">
            <a:avLst/>
          </a:prstGeom>
          <a:noFill/>
          <a:ln w="38100">
            <a:solidFill>
              <a:srgbClr val="66FFFF"/>
            </a:solidFill>
            <a:round/>
            <a:headEnd/>
            <a:tailEnd type="triangle" w="med" len="med"/>
          </a:ln>
        </p:spPr>
        <p:txBody>
          <a:bodyPr/>
          <a:lstStyle/>
          <a:p>
            <a:endParaRPr lang="en-US"/>
          </a:p>
        </p:txBody>
      </p:sp>
      <p:sp>
        <p:nvSpPr>
          <p:cNvPr id="6159" name="Line 15"/>
          <p:cNvSpPr>
            <a:spLocks noChangeShapeType="1"/>
          </p:cNvSpPr>
          <p:nvPr/>
        </p:nvSpPr>
        <p:spPr bwMode="auto">
          <a:xfrm flipH="1" flipV="1">
            <a:off x="1295400" y="3733800"/>
            <a:ext cx="1600200" cy="762000"/>
          </a:xfrm>
          <a:prstGeom prst="line">
            <a:avLst/>
          </a:prstGeom>
          <a:noFill/>
          <a:ln w="38100">
            <a:solidFill>
              <a:srgbClr val="66FFFF"/>
            </a:solidFill>
            <a:round/>
            <a:headEnd/>
            <a:tailEnd type="triangle" w="med" len="med"/>
          </a:ln>
        </p:spPr>
        <p:txBody>
          <a:bodyPr/>
          <a:lstStyle/>
          <a:p>
            <a:endParaRPr lang="en-US"/>
          </a:p>
        </p:txBody>
      </p:sp>
      <p:sp>
        <p:nvSpPr>
          <p:cNvPr id="6164" name="Line 20"/>
          <p:cNvSpPr>
            <a:spLocks noChangeShapeType="1"/>
          </p:cNvSpPr>
          <p:nvPr/>
        </p:nvSpPr>
        <p:spPr bwMode="auto">
          <a:xfrm>
            <a:off x="4876800" y="2667000"/>
            <a:ext cx="2819400" cy="762000"/>
          </a:xfrm>
          <a:prstGeom prst="line">
            <a:avLst/>
          </a:prstGeom>
          <a:noFill/>
          <a:ln w="38100">
            <a:solidFill>
              <a:srgbClr val="66FFFF"/>
            </a:solidFill>
            <a:round/>
            <a:headEnd/>
            <a:tailEnd type="triangle" w="med" len="med"/>
          </a:ln>
        </p:spPr>
        <p:txBody>
          <a:bodyPr/>
          <a:lstStyle/>
          <a:p>
            <a:endParaRPr lang="en-US"/>
          </a:p>
        </p:txBody>
      </p:sp>
      <p:sp>
        <p:nvSpPr>
          <p:cNvPr id="6165" name="Line 21"/>
          <p:cNvSpPr>
            <a:spLocks noChangeShapeType="1"/>
          </p:cNvSpPr>
          <p:nvPr/>
        </p:nvSpPr>
        <p:spPr bwMode="auto">
          <a:xfrm>
            <a:off x="7010400" y="3581400"/>
            <a:ext cx="685800" cy="152400"/>
          </a:xfrm>
          <a:prstGeom prst="line">
            <a:avLst/>
          </a:prstGeom>
          <a:noFill/>
          <a:ln w="38100">
            <a:solidFill>
              <a:srgbClr val="66FFFF"/>
            </a:solidFill>
            <a:round/>
            <a:headEnd/>
            <a:tailEnd type="triangle" w="med" len="med"/>
          </a:ln>
        </p:spPr>
        <p:txBody>
          <a:bodyPr/>
          <a:lstStyle/>
          <a:p>
            <a:endParaRPr lang="en-US"/>
          </a:p>
        </p:txBody>
      </p:sp>
      <p:sp>
        <p:nvSpPr>
          <p:cNvPr id="6166" name="Line 22"/>
          <p:cNvSpPr>
            <a:spLocks noChangeShapeType="1"/>
          </p:cNvSpPr>
          <p:nvPr/>
        </p:nvSpPr>
        <p:spPr bwMode="auto">
          <a:xfrm>
            <a:off x="5105400" y="3962400"/>
            <a:ext cx="2362200" cy="685800"/>
          </a:xfrm>
          <a:prstGeom prst="line">
            <a:avLst/>
          </a:prstGeom>
          <a:noFill/>
          <a:ln w="38100">
            <a:solidFill>
              <a:srgbClr val="66FFFF"/>
            </a:solidFill>
            <a:round/>
            <a:headEnd/>
            <a:tailEnd type="triangle" w="med" len="med"/>
          </a:ln>
        </p:spPr>
        <p:txBody>
          <a:bodyPr/>
          <a:lstStyle/>
          <a:p>
            <a:endParaRPr lang="en-US"/>
          </a:p>
        </p:txBody>
      </p:sp>
      <p:sp>
        <p:nvSpPr>
          <p:cNvPr id="6167" name="Line 23"/>
          <p:cNvSpPr>
            <a:spLocks noChangeShapeType="1"/>
          </p:cNvSpPr>
          <p:nvPr/>
        </p:nvSpPr>
        <p:spPr bwMode="auto">
          <a:xfrm>
            <a:off x="4876800" y="4572000"/>
            <a:ext cx="2667000" cy="914400"/>
          </a:xfrm>
          <a:prstGeom prst="line">
            <a:avLst/>
          </a:prstGeom>
          <a:noFill/>
          <a:ln w="38100">
            <a:solidFill>
              <a:srgbClr val="66FFFF"/>
            </a:solidFill>
            <a:round/>
            <a:headEnd/>
            <a:tailEnd type="triangle" w="med" len="med"/>
          </a:ln>
        </p:spPr>
        <p:txBody>
          <a:bodyPr/>
          <a:lstStyle/>
          <a:p>
            <a:endParaRPr 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155">
                                            <p:txEl>
                                              <p:pRg st="0" end="0"/>
                                            </p:txEl>
                                          </p:spTgt>
                                        </p:tgtEl>
                                        <p:attrNameLst>
                                          <p:attrName>style.visibility</p:attrName>
                                        </p:attrNameLst>
                                      </p:cBhvr>
                                      <p:to>
                                        <p:strVal val="visible"/>
                                      </p:to>
                                    </p:set>
                                    <p:animEffect transition="in" filter="blinds(horizontal)">
                                      <p:cBhvr>
                                        <p:cTn id="7" dur="500"/>
                                        <p:tgtEl>
                                          <p:spTgt spid="6155">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156"/>
                                        </p:tgtEl>
                                        <p:attrNameLst>
                                          <p:attrName>style.visibility</p:attrName>
                                        </p:attrNameLst>
                                      </p:cBhvr>
                                      <p:to>
                                        <p:strVal val="visible"/>
                                      </p:to>
                                    </p:set>
                                    <p:animEffect transition="in" filter="dissolve">
                                      <p:cBhvr>
                                        <p:cTn id="11" dur="500"/>
                                        <p:tgtEl>
                                          <p:spTgt spid="6156"/>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6164"/>
                                        </p:tgtEl>
                                        <p:attrNameLst>
                                          <p:attrName>style.visibility</p:attrName>
                                        </p:attrNameLst>
                                      </p:cBhvr>
                                      <p:to>
                                        <p:strVal val="visible"/>
                                      </p:to>
                                    </p:set>
                                    <p:animEffect transition="in" filter="dissolve">
                                      <p:cBhvr>
                                        <p:cTn id="14" dur="500"/>
                                        <p:tgtEl>
                                          <p:spTgt spid="6164"/>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6155">
                                            <p:txEl>
                                              <p:pRg st="1" end="1"/>
                                            </p:txEl>
                                          </p:spTgt>
                                        </p:tgtEl>
                                        <p:attrNameLst>
                                          <p:attrName>style.visibility</p:attrName>
                                        </p:attrNameLst>
                                      </p:cBhvr>
                                      <p:to>
                                        <p:strVal val="visible"/>
                                      </p:to>
                                    </p:set>
                                    <p:animEffect transition="in" filter="blinds(horizontal)">
                                      <p:cBhvr>
                                        <p:cTn id="19" dur="500"/>
                                        <p:tgtEl>
                                          <p:spTgt spid="6155">
                                            <p:txEl>
                                              <p:pRg st="1" end="1"/>
                                            </p:txEl>
                                          </p:spTgt>
                                        </p:tgtEl>
                                      </p:cBhvr>
                                    </p:animEffect>
                                  </p:childTnLst>
                                </p:cTn>
                              </p:par>
                            </p:childTnLst>
                          </p:cTn>
                        </p:par>
                        <p:par>
                          <p:cTn id="20" fill="hold">
                            <p:stCondLst>
                              <p:cond delay="500"/>
                            </p:stCondLst>
                            <p:childTnLst>
                              <p:par>
                                <p:cTn id="21" presetID="9" presetClass="entr" presetSubtype="0" fill="hold" grpId="0" nodeType="afterEffect">
                                  <p:stCondLst>
                                    <p:cond delay="0"/>
                                  </p:stCondLst>
                                  <p:childTnLst>
                                    <p:set>
                                      <p:cBhvr>
                                        <p:cTn id="22" dur="1" fill="hold">
                                          <p:stCondLst>
                                            <p:cond delay="0"/>
                                          </p:stCondLst>
                                        </p:cTn>
                                        <p:tgtEl>
                                          <p:spTgt spid="6157"/>
                                        </p:tgtEl>
                                        <p:attrNameLst>
                                          <p:attrName>style.visibility</p:attrName>
                                        </p:attrNameLst>
                                      </p:cBhvr>
                                      <p:to>
                                        <p:strVal val="visible"/>
                                      </p:to>
                                    </p:set>
                                    <p:animEffect transition="in" filter="dissolve">
                                      <p:cBhvr>
                                        <p:cTn id="23" dur="500"/>
                                        <p:tgtEl>
                                          <p:spTgt spid="6157"/>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6165"/>
                                        </p:tgtEl>
                                        <p:attrNameLst>
                                          <p:attrName>style.visibility</p:attrName>
                                        </p:attrNameLst>
                                      </p:cBhvr>
                                      <p:to>
                                        <p:strVal val="visible"/>
                                      </p:to>
                                    </p:set>
                                    <p:animEffect transition="in" filter="dissolve">
                                      <p:cBhvr>
                                        <p:cTn id="26" dur="500"/>
                                        <p:tgtEl>
                                          <p:spTgt spid="6165"/>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6155">
                                            <p:txEl>
                                              <p:pRg st="2" end="2"/>
                                            </p:txEl>
                                          </p:spTgt>
                                        </p:tgtEl>
                                        <p:attrNameLst>
                                          <p:attrName>style.visibility</p:attrName>
                                        </p:attrNameLst>
                                      </p:cBhvr>
                                      <p:to>
                                        <p:strVal val="visible"/>
                                      </p:to>
                                    </p:set>
                                    <p:animEffect transition="in" filter="blinds(horizontal)">
                                      <p:cBhvr>
                                        <p:cTn id="31" dur="500"/>
                                        <p:tgtEl>
                                          <p:spTgt spid="6155">
                                            <p:txEl>
                                              <p:pRg st="2" end="2"/>
                                            </p:txEl>
                                          </p:spTgt>
                                        </p:tgtEl>
                                      </p:cBhvr>
                                    </p:animEffect>
                                  </p:childTnLst>
                                </p:cTn>
                              </p:par>
                            </p:childTnLst>
                          </p:cTn>
                        </p:par>
                        <p:par>
                          <p:cTn id="32" fill="hold">
                            <p:stCondLst>
                              <p:cond delay="500"/>
                            </p:stCondLst>
                            <p:childTnLst>
                              <p:par>
                                <p:cTn id="33" presetID="9" presetClass="entr" presetSubtype="0" fill="hold" grpId="0" nodeType="afterEffect">
                                  <p:stCondLst>
                                    <p:cond delay="0"/>
                                  </p:stCondLst>
                                  <p:childTnLst>
                                    <p:set>
                                      <p:cBhvr>
                                        <p:cTn id="34" dur="1" fill="hold">
                                          <p:stCondLst>
                                            <p:cond delay="0"/>
                                          </p:stCondLst>
                                        </p:cTn>
                                        <p:tgtEl>
                                          <p:spTgt spid="6158"/>
                                        </p:tgtEl>
                                        <p:attrNameLst>
                                          <p:attrName>style.visibility</p:attrName>
                                        </p:attrNameLst>
                                      </p:cBhvr>
                                      <p:to>
                                        <p:strVal val="visible"/>
                                      </p:to>
                                    </p:set>
                                    <p:animEffect transition="in" filter="dissolve">
                                      <p:cBhvr>
                                        <p:cTn id="35" dur="500"/>
                                        <p:tgtEl>
                                          <p:spTgt spid="6158"/>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6166"/>
                                        </p:tgtEl>
                                        <p:attrNameLst>
                                          <p:attrName>style.visibility</p:attrName>
                                        </p:attrNameLst>
                                      </p:cBhvr>
                                      <p:to>
                                        <p:strVal val="visible"/>
                                      </p:to>
                                    </p:set>
                                    <p:animEffect transition="in" filter="dissolve">
                                      <p:cBhvr>
                                        <p:cTn id="38" dur="500"/>
                                        <p:tgtEl>
                                          <p:spTgt spid="6166"/>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6155">
                                            <p:txEl>
                                              <p:pRg st="3" end="3"/>
                                            </p:txEl>
                                          </p:spTgt>
                                        </p:tgtEl>
                                        <p:attrNameLst>
                                          <p:attrName>style.visibility</p:attrName>
                                        </p:attrNameLst>
                                      </p:cBhvr>
                                      <p:to>
                                        <p:strVal val="visible"/>
                                      </p:to>
                                    </p:set>
                                    <p:animEffect transition="in" filter="blinds(horizontal)">
                                      <p:cBhvr>
                                        <p:cTn id="43" dur="500"/>
                                        <p:tgtEl>
                                          <p:spTgt spid="6155">
                                            <p:txEl>
                                              <p:pRg st="3" end="3"/>
                                            </p:txEl>
                                          </p:spTgt>
                                        </p:tgtEl>
                                      </p:cBhvr>
                                    </p:animEffect>
                                  </p:childTnLst>
                                </p:cTn>
                              </p:par>
                            </p:childTnLst>
                          </p:cTn>
                        </p:par>
                        <p:par>
                          <p:cTn id="44" fill="hold">
                            <p:stCondLst>
                              <p:cond delay="500"/>
                            </p:stCondLst>
                            <p:childTnLst>
                              <p:par>
                                <p:cTn id="45" presetID="9" presetClass="entr" presetSubtype="0" fill="hold" grpId="0" nodeType="afterEffect">
                                  <p:stCondLst>
                                    <p:cond delay="0"/>
                                  </p:stCondLst>
                                  <p:childTnLst>
                                    <p:set>
                                      <p:cBhvr>
                                        <p:cTn id="46" dur="1" fill="hold">
                                          <p:stCondLst>
                                            <p:cond delay="0"/>
                                          </p:stCondLst>
                                        </p:cTn>
                                        <p:tgtEl>
                                          <p:spTgt spid="6159"/>
                                        </p:tgtEl>
                                        <p:attrNameLst>
                                          <p:attrName>style.visibility</p:attrName>
                                        </p:attrNameLst>
                                      </p:cBhvr>
                                      <p:to>
                                        <p:strVal val="visible"/>
                                      </p:to>
                                    </p:set>
                                    <p:animEffect transition="in" filter="dissolve">
                                      <p:cBhvr>
                                        <p:cTn id="47" dur="500"/>
                                        <p:tgtEl>
                                          <p:spTgt spid="6159"/>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6167"/>
                                        </p:tgtEl>
                                        <p:attrNameLst>
                                          <p:attrName>style.visibility</p:attrName>
                                        </p:attrNameLst>
                                      </p:cBhvr>
                                      <p:to>
                                        <p:strVal val="visible"/>
                                      </p:to>
                                    </p:set>
                                    <p:animEffect transition="in" filter="dissolve">
                                      <p:cBhvr>
                                        <p:cTn id="50" dur="500"/>
                                        <p:tgtEl>
                                          <p:spTgt spid="6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6" grpId="0" animBg="1"/>
      <p:bldP spid="6157" grpId="0" animBg="1"/>
      <p:bldP spid="6158" grpId="0" animBg="1"/>
      <p:bldP spid="6159" grpId="0" animBg="1"/>
      <p:bldP spid="6164" grpId="0" animBg="1"/>
      <p:bldP spid="6165" grpId="0" animBg="1"/>
      <p:bldP spid="6166" grpId="0" animBg="1"/>
      <p:bldP spid="616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Radial Head Fracture</a:t>
            </a:r>
            <a:endParaRPr lang="en-US" dirty="0"/>
          </a:p>
        </p:txBody>
      </p:sp>
      <p:sp>
        <p:nvSpPr>
          <p:cNvPr id="3" name="Text Placeholder 2"/>
          <p:cNvSpPr>
            <a:spLocks noGrp="1"/>
          </p:cNvSpPr>
          <p:nvPr>
            <p:ph type="body" sz="half" idx="1"/>
          </p:nvPr>
        </p:nvSpPr>
        <p:spPr/>
        <p:txBody>
          <a:bodyPr/>
          <a:lstStyle/>
          <a:p>
            <a:r>
              <a:rPr lang="en-US" dirty="0" smtClean="0"/>
              <a:t>Small joint effusion with small anterior and posterior fat pads</a:t>
            </a:r>
          </a:p>
          <a:p>
            <a:r>
              <a:rPr lang="en-US" dirty="0" smtClean="0"/>
              <a:t>Minimally depressed radial head fracture</a:t>
            </a:r>
            <a:endParaRPr lang="en-US" dirty="0"/>
          </a:p>
        </p:txBody>
      </p:sp>
      <p:pic>
        <p:nvPicPr>
          <p:cNvPr id="64514" name="Picture 2"/>
          <p:cNvPicPr>
            <a:picLocks noGrp="1" noChangeAspect="1" noChangeArrowheads="1"/>
          </p:cNvPicPr>
          <p:nvPr>
            <p:ph type="clipArt" sz="half" idx="2"/>
          </p:nvPr>
        </p:nvPicPr>
        <p:blipFill>
          <a:blip r:embed="rId4" cstate="print"/>
          <a:srcRect l="18868" t="8416" r="45283"/>
          <a:stretch>
            <a:fillRect/>
          </a:stretch>
        </p:blipFill>
        <p:spPr bwMode="auto">
          <a:xfrm>
            <a:off x="4648200" y="3505200"/>
            <a:ext cx="1981200" cy="2985445"/>
          </a:xfrm>
          <a:prstGeom prst="rect">
            <a:avLst/>
          </a:prstGeom>
          <a:noFill/>
          <a:ln w="9525">
            <a:noFill/>
            <a:miter lim="800000"/>
            <a:headEnd/>
            <a:tailEnd/>
          </a:ln>
        </p:spPr>
      </p:pic>
      <p:pic>
        <p:nvPicPr>
          <p:cNvPr id="64515" name="Picture 3"/>
          <p:cNvPicPr>
            <a:picLocks noChangeAspect="1" noChangeArrowheads="1"/>
          </p:cNvPicPr>
          <p:nvPr/>
        </p:nvPicPr>
        <p:blipFill>
          <a:blip r:embed="rId5" cstate="print"/>
          <a:srcRect l="17188" t="7616" r="56250" b="10265"/>
          <a:stretch>
            <a:fillRect/>
          </a:stretch>
        </p:blipFill>
        <p:spPr bwMode="auto">
          <a:xfrm>
            <a:off x="5638800" y="1143000"/>
            <a:ext cx="1752600" cy="3195918"/>
          </a:xfrm>
          <a:prstGeom prst="rect">
            <a:avLst/>
          </a:prstGeom>
          <a:noFill/>
          <a:ln w="9525">
            <a:noFill/>
            <a:miter lim="800000"/>
            <a:headEnd/>
            <a:tailEnd/>
          </a:ln>
        </p:spPr>
      </p:pic>
      <p:pic>
        <p:nvPicPr>
          <p:cNvPr id="64516" name="Picture 4"/>
          <p:cNvPicPr>
            <a:picLocks noChangeAspect="1" noChangeArrowheads="1"/>
          </p:cNvPicPr>
          <p:nvPr/>
        </p:nvPicPr>
        <p:blipFill>
          <a:blip r:embed="rId5" cstate="print"/>
          <a:srcRect l="59375" t="5298" r="18750" b="7285"/>
          <a:stretch>
            <a:fillRect/>
          </a:stretch>
        </p:blipFill>
        <p:spPr bwMode="auto">
          <a:xfrm>
            <a:off x="7391400" y="1142999"/>
            <a:ext cx="1447800" cy="3412671"/>
          </a:xfrm>
          <a:prstGeom prst="rect">
            <a:avLst/>
          </a:prstGeom>
          <a:noFill/>
          <a:ln w="9525">
            <a:noFill/>
            <a:miter lim="800000"/>
            <a:headEnd/>
            <a:tailEnd/>
          </a:ln>
        </p:spPr>
      </p:pic>
      <p:sp>
        <p:nvSpPr>
          <p:cNvPr id="8" name="Right Arrow 7"/>
          <p:cNvSpPr/>
          <p:nvPr/>
        </p:nvSpPr>
        <p:spPr>
          <a:xfrm>
            <a:off x="4495800" y="5562600"/>
            <a:ext cx="2286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p:cNvSpPr/>
          <p:nvPr/>
        </p:nvSpPr>
        <p:spPr>
          <a:xfrm>
            <a:off x="5257800" y="5410200"/>
            <a:ext cx="3048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Up Arrow 9"/>
          <p:cNvSpPr/>
          <p:nvPr/>
        </p:nvSpPr>
        <p:spPr>
          <a:xfrm>
            <a:off x="6477000" y="3505200"/>
            <a:ext cx="152400" cy="381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checkerboard(across)">
                                      <p:cBhvr>
                                        <p:cTn id="20" dur="500"/>
                                        <p:tgtEl>
                                          <p:spTgt spid="3">
                                            <p:txEl>
                                              <p:pRg st="1" end="1"/>
                                            </p:txEl>
                                          </p:spTgt>
                                        </p:tgtEl>
                                      </p:cBhvr>
                                    </p:animEffect>
                                  </p:childTnLst>
                                </p:cTn>
                              </p:par>
                            </p:childTnLst>
                          </p:cTn>
                        </p:par>
                        <p:par>
                          <p:cTn id="21" fill="hold">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شکستگی پاتولوژیک اسکافوئید</a:t>
            </a:r>
            <a:endParaRPr lang="en-US" dirty="0"/>
          </a:p>
        </p:txBody>
      </p:sp>
      <p:sp>
        <p:nvSpPr>
          <p:cNvPr id="4" name="ClipArt Placeholder 3"/>
          <p:cNvSpPr>
            <a:spLocks noGrp="1"/>
          </p:cNvSpPr>
          <p:nvPr>
            <p:ph type="clipArt" sz="half" idx="2"/>
          </p:nvPr>
        </p:nvSpPr>
        <p:spPr/>
      </p:sp>
      <p:pic>
        <p:nvPicPr>
          <p:cNvPr id="65538" name="Picture 2"/>
          <p:cNvPicPr>
            <a:picLocks noChangeAspect="1" noChangeArrowheads="1"/>
          </p:cNvPicPr>
          <p:nvPr/>
        </p:nvPicPr>
        <p:blipFill>
          <a:blip r:embed="rId4" cstate="print"/>
          <a:srcRect l="6250" t="29381" r="56250" b="15636"/>
          <a:stretch>
            <a:fillRect/>
          </a:stretch>
        </p:blipFill>
        <p:spPr bwMode="auto">
          <a:xfrm>
            <a:off x="5029200" y="1447800"/>
            <a:ext cx="2971800" cy="4953000"/>
          </a:xfrm>
          <a:prstGeom prst="rect">
            <a:avLst/>
          </a:prstGeom>
          <a:noFill/>
          <a:ln w="9525">
            <a:noFill/>
            <a:miter lim="800000"/>
            <a:headEnd/>
            <a:tailEnd/>
          </a:ln>
        </p:spPr>
      </p:pic>
      <p:sp>
        <p:nvSpPr>
          <p:cNvPr id="6" name="Right Arrow 5"/>
          <p:cNvSpPr/>
          <p:nvPr/>
        </p:nvSpPr>
        <p:spPr>
          <a:xfrm>
            <a:off x="5105400" y="37338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sz="half" idx="1"/>
          </p:nvPr>
        </p:nvSpPr>
        <p:spPr/>
        <p:txBody>
          <a:bodyPr/>
          <a:lstStyle/>
          <a:p>
            <a:endParaRPr lang="en-US"/>
          </a:p>
        </p:txBody>
      </p:sp>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شکستگی سالتر هاریس تیپ 1</a:t>
            </a:r>
            <a:endParaRPr lang="en-US" dirty="0"/>
          </a:p>
        </p:txBody>
      </p:sp>
      <p:pic>
        <p:nvPicPr>
          <p:cNvPr id="66562" name="Picture 2"/>
          <p:cNvPicPr>
            <a:picLocks noGrp="1" noChangeAspect="1" noChangeArrowheads="1"/>
          </p:cNvPicPr>
          <p:nvPr>
            <p:ph type="clipArt" sz="half" idx="2"/>
          </p:nvPr>
        </p:nvPicPr>
        <p:blipFill>
          <a:blip r:embed="rId4" cstate="print">
            <a:lum bright="10000" contrast="30000"/>
          </a:blip>
          <a:srcRect l="39623" t="14322" r="37736" b="11578"/>
          <a:stretch>
            <a:fillRect/>
          </a:stretch>
        </p:blipFill>
        <p:spPr bwMode="auto">
          <a:xfrm>
            <a:off x="4724400" y="1371600"/>
            <a:ext cx="1905000" cy="4286250"/>
          </a:xfrm>
          <a:prstGeom prst="rect">
            <a:avLst/>
          </a:prstGeom>
          <a:noFill/>
          <a:ln w="9525">
            <a:noFill/>
            <a:miter lim="800000"/>
            <a:headEnd/>
            <a:tailEnd/>
          </a:ln>
        </p:spPr>
      </p:pic>
      <p:pic>
        <p:nvPicPr>
          <p:cNvPr id="66563" name="Picture 3"/>
          <p:cNvPicPr>
            <a:picLocks noChangeAspect="1" noChangeArrowheads="1"/>
          </p:cNvPicPr>
          <p:nvPr/>
        </p:nvPicPr>
        <p:blipFill>
          <a:blip r:embed="rId5" cstate="print">
            <a:lum bright="10000" contrast="30000"/>
          </a:blip>
          <a:srcRect l="54688" t="20538" r="25000" b="4674"/>
          <a:stretch>
            <a:fillRect/>
          </a:stretch>
        </p:blipFill>
        <p:spPr bwMode="auto">
          <a:xfrm>
            <a:off x="6629400" y="1447799"/>
            <a:ext cx="1676400" cy="4255477"/>
          </a:xfrm>
          <a:prstGeom prst="rect">
            <a:avLst/>
          </a:prstGeom>
          <a:noFill/>
          <a:ln w="9525">
            <a:noFill/>
            <a:miter lim="800000"/>
            <a:headEnd/>
            <a:tailEnd/>
          </a:ln>
        </p:spPr>
      </p:pic>
      <p:sp>
        <p:nvSpPr>
          <p:cNvPr id="7" name="Up Arrow 6"/>
          <p:cNvSpPr/>
          <p:nvPr/>
        </p:nvSpPr>
        <p:spPr>
          <a:xfrm rot="19987539">
            <a:off x="7415967" y="3762245"/>
            <a:ext cx="331865" cy="86227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p:cNvSpPr/>
          <p:nvPr/>
        </p:nvSpPr>
        <p:spPr>
          <a:xfrm>
            <a:off x="5410200" y="3657600"/>
            <a:ext cx="179832" cy="457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1"/>
          </p:nvPr>
        </p:nvSpPr>
        <p:spPr/>
        <p:txBody>
          <a:bodyP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amond(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شکستگی پروکزیمال هومروس</a:t>
            </a:r>
            <a:br>
              <a:rPr lang="fa-IR" dirty="0" smtClean="0"/>
            </a:br>
            <a:r>
              <a:rPr lang="fa-IR" dirty="0" smtClean="0"/>
              <a:t>چند تکه ای</a:t>
            </a:r>
            <a:endParaRPr lang="en-US" dirty="0"/>
          </a:p>
        </p:txBody>
      </p:sp>
      <p:sp>
        <p:nvSpPr>
          <p:cNvPr id="4" name="ClipArt Placeholder 3"/>
          <p:cNvSpPr>
            <a:spLocks noGrp="1"/>
          </p:cNvSpPr>
          <p:nvPr>
            <p:ph type="clipArt" sz="half" idx="2"/>
          </p:nvPr>
        </p:nvSpPr>
        <p:spPr/>
      </p:sp>
      <p:pic>
        <p:nvPicPr>
          <p:cNvPr id="67586" name="Picture 2"/>
          <p:cNvPicPr>
            <a:picLocks noChangeAspect="1" noChangeArrowheads="1"/>
          </p:cNvPicPr>
          <p:nvPr/>
        </p:nvPicPr>
        <p:blipFill>
          <a:blip r:embed="rId4" cstate="print"/>
          <a:srcRect l="25000" t="4416" r="26563" b="-142"/>
          <a:stretch>
            <a:fillRect/>
          </a:stretch>
        </p:blipFill>
        <p:spPr bwMode="auto">
          <a:xfrm>
            <a:off x="4800600" y="1676400"/>
            <a:ext cx="3429000" cy="4645742"/>
          </a:xfrm>
          <a:prstGeom prst="rect">
            <a:avLst/>
          </a:prstGeom>
          <a:noFill/>
          <a:ln w="9525">
            <a:noFill/>
            <a:miter lim="800000"/>
            <a:headEnd/>
            <a:tailEnd/>
          </a:ln>
        </p:spPr>
      </p:pic>
      <p:sp>
        <p:nvSpPr>
          <p:cNvPr id="6" name="Right Arrow 5"/>
          <p:cNvSpPr/>
          <p:nvPr/>
        </p:nvSpPr>
        <p:spPr>
          <a:xfrm>
            <a:off x="4419600" y="3810000"/>
            <a:ext cx="11430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5638800" y="2362200"/>
            <a:ext cx="228600" cy="914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sz="half" idx="1"/>
          </p:nvPr>
        </p:nvSpPr>
        <p:spPr/>
        <p:txBody>
          <a:bodyP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heckerboard(across)">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3"/>
          <p:cNvPicPr>
            <a:picLocks noChangeAspect="1" noChangeArrowheads="1"/>
          </p:cNvPicPr>
          <p:nvPr/>
        </p:nvPicPr>
        <p:blipFill>
          <a:blip r:embed="rId4" cstate="print"/>
          <a:srcRect/>
          <a:stretch>
            <a:fillRect/>
          </a:stretch>
        </p:blipFill>
        <p:spPr bwMode="auto">
          <a:xfrm>
            <a:off x="2971800" y="2709656"/>
            <a:ext cx="2794000" cy="4148344"/>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fa-IR" dirty="0" smtClean="0"/>
              <a:t>شکستگی اوله کرانون</a:t>
            </a:r>
            <a:endParaRPr lang="en-US" dirty="0"/>
          </a:p>
        </p:txBody>
      </p:sp>
      <p:pic>
        <p:nvPicPr>
          <p:cNvPr id="36866" name="Picture 2"/>
          <p:cNvPicPr>
            <a:picLocks noChangeAspect="1" noChangeArrowheads="1"/>
          </p:cNvPicPr>
          <p:nvPr/>
        </p:nvPicPr>
        <p:blipFill>
          <a:blip r:embed="rId5" cstate="print"/>
          <a:srcRect/>
          <a:stretch>
            <a:fillRect/>
          </a:stretch>
        </p:blipFill>
        <p:spPr bwMode="auto">
          <a:xfrm>
            <a:off x="5676900" y="3886200"/>
            <a:ext cx="3467100" cy="2422221"/>
          </a:xfrm>
          <a:prstGeom prst="rect">
            <a:avLst/>
          </a:prstGeom>
          <a:noFill/>
          <a:ln w="9525">
            <a:noFill/>
            <a:miter lim="800000"/>
            <a:headEnd/>
            <a:tailEnd/>
          </a:ln>
          <a:effectLst/>
        </p:spPr>
      </p:pic>
      <p:pic>
        <p:nvPicPr>
          <p:cNvPr id="36868" name="Picture 4"/>
          <p:cNvPicPr>
            <a:picLocks noChangeAspect="1" noChangeArrowheads="1"/>
          </p:cNvPicPr>
          <p:nvPr/>
        </p:nvPicPr>
        <p:blipFill>
          <a:blip r:embed="rId6" cstate="print"/>
          <a:srcRect/>
          <a:stretch>
            <a:fillRect/>
          </a:stretch>
        </p:blipFill>
        <p:spPr bwMode="auto">
          <a:xfrm>
            <a:off x="0" y="3225800"/>
            <a:ext cx="3000995" cy="3632200"/>
          </a:xfrm>
          <a:prstGeom prst="rect">
            <a:avLst/>
          </a:prstGeom>
          <a:noFill/>
          <a:ln w="9525">
            <a:noFill/>
            <a:miter lim="800000"/>
            <a:headEnd/>
            <a:tailEnd/>
          </a:ln>
          <a:effectLst/>
        </p:spPr>
      </p:pic>
      <p:sp>
        <p:nvSpPr>
          <p:cNvPr id="7" name="Right Arrow 6"/>
          <p:cNvSpPr/>
          <p:nvPr/>
        </p:nvSpPr>
        <p:spPr>
          <a:xfrm>
            <a:off x="6858000" y="44196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 Arrow 7"/>
          <p:cNvSpPr/>
          <p:nvPr/>
        </p:nvSpPr>
        <p:spPr>
          <a:xfrm>
            <a:off x="8654796" y="4572000"/>
            <a:ext cx="489204"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 Arrow 8"/>
          <p:cNvSpPr/>
          <p:nvPr/>
        </p:nvSpPr>
        <p:spPr>
          <a:xfrm>
            <a:off x="7848600" y="5879592"/>
            <a:ext cx="457200" cy="597408"/>
          </a:xfrm>
          <a:prstGeom prst="up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par>
                          <p:cTn id="8" fill="hold">
                            <p:stCondLst>
                              <p:cond delay="2000"/>
                            </p:stCondLst>
                            <p:childTnLst>
                              <p:par>
                                <p:cTn id="9" presetID="8"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amond(in)">
                                      <p:cBhvr>
                                        <p:cTn id="11" dur="2000"/>
                                        <p:tgtEl>
                                          <p:spTgt spid="8"/>
                                        </p:tgtEl>
                                      </p:cBhvr>
                                    </p:animEffect>
                                  </p:childTnLst>
                                </p:cTn>
                              </p:par>
                            </p:childTnLst>
                          </p:cTn>
                        </p:par>
                        <p:par>
                          <p:cTn id="12" fill="hold">
                            <p:stCondLst>
                              <p:cond delay="4000"/>
                            </p:stCondLst>
                            <p:childTnLst>
                              <p:par>
                                <p:cTn id="13" presetID="8" presetClass="entr" presetSubtype="16"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amond(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شکستگی دررفتگی مونته جیا</a:t>
            </a:r>
            <a:endParaRPr lang="en-US" dirty="0"/>
          </a:p>
        </p:txBody>
      </p:sp>
      <p:pic>
        <p:nvPicPr>
          <p:cNvPr id="37890" name="Picture 2"/>
          <p:cNvPicPr>
            <a:picLocks noChangeAspect="1" noChangeArrowheads="1"/>
          </p:cNvPicPr>
          <p:nvPr/>
        </p:nvPicPr>
        <p:blipFill>
          <a:blip r:embed="rId4" cstate="print"/>
          <a:srcRect/>
          <a:stretch>
            <a:fillRect/>
          </a:stretch>
        </p:blipFill>
        <p:spPr bwMode="auto">
          <a:xfrm rot="16200000">
            <a:off x="2509839" y="2738437"/>
            <a:ext cx="2066925" cy="6172200"/>
          </a:xfrm>
          <a:prstGeom prst="rect">
            <a:avLst/>
          </a:prstGeom>
          <a:noFill/>
          <a:ln w="9525">
            <a:noFill/>
            <a:miter lim="800000"/>
            <a:headEnd/>
            <a:tailEnd/>
          </a:ln>
          <a:effectLst/>
        </p:spPr>
      </p:pic>
      <p:pic>
        <p:nvPicPr>
          <p:cNvPr id="37891" name="Picture 3"/>
          <p:cNvPicPr>
            <a:picLocks noChangeAspect="1" noChangeArrowheads="1"/>
          </p:cNvPicPr>
          <p:nvPr/>
        </p:nvPicPr>
        <p:blipFill>
          <a:blip r:embed="rId5" cstate="print"/>
          <a:srcRect/>
          <a:stretch>
            <a:fillRect/>
          </a:stretch>
        </p:blipFill>
        <p:spPr bwMode="auto">
          <a:xfrm rot="5400000">
            <a:off x="2509837" y="690563"/>
            <a:ext cx="2066925" cy="6172200"/>
          </a:xfrm>
          <a:prstGeom prst="rect">
            <a:avLst/>
          </a:prstGeom>
          <a:noFill/>
          <a:ln w="9525">
            <a:noFill/>
            <a:miter lim="800000"/>
            <a:headEnd/>
            <a:tailEnd/>
          </a:ln>
          <a:effectLst/>
        </p:spPr>
      </p:pic>
      <p:sp>
        <p:nvSpPr>
          <p:cNvPr id="6" name="Down Arrow 5"/>
          <p:cNvSpPr/>
          <p:nvPr/>
        </p:nvSpPr>
        <p:spPr>
          <a:xfrm>
            <a:off x="2743200" y="259080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152400" y="40386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207008"/>
            <a:ext cx="8229600" cy="4724400"/>
          </a:xfrm>
        </p:spPr>
        <p:txBody>
          <a:bodyPr/>
          <a:lstStyle/>
          <a:p>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par>
                          <p:cTn id="8" fill="hold">
                            <p:stCondLst>
                              <p:cond delay="2000"/>
                            </p:stCondLst>
                            <p:childTnLst>
                              <p:par>
                                <p:cTn id="9" presetID="8"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amond(in)">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5"/>
          <p:cNvSpPr>
            <a:spLocks noGrp="1" noChangeArrowheads="1"/>
          </p:cNvSpPr>
          <p:nvPr>
            <p:ph type="title"/>
          </p:nvPr>
        </p:nvSpPr>
        <p:spPr>
          <a:xfrm>
            <a:off x="457200" y="152400"/>
            <a:ext cx="5638800" cy="838200"/>
          </a:xfrm>
        </p:spPr>
        <p:txBody>
          <a:bodyPr/>
          <a:lstStyle/>
          <a:p>
            <a:pPr eaLnBrk="1" hangingPunct="1">
              <a:defRPr/>
            </a:pPr>
            <a:r>
              <a:rPr lang="fa-IR" dirty="0" smtClean="0"/>
              <a:t>شکستگی استرس تنه تی بیا</a:t>
            </a:r>
            <a:endParaRPr lang="en-US" dirty="0" smtClean="0"/>
          </a:p>
        </p:txBody>
      </p:sp>
      <p:sp>
        <p:nvSpPr>
          <p:cNvPr id="20486" name="Rectangle 6"/>
          <p:cNvSpPr>
            <a:spLocks noGrp="1" noChangeArrowheads="1"/>
          </p:cNvSpPr>
          <p:nvPr>
            <p:ph type="body" sz="half" idx="1"/>
          </p:nvPr>
        </p:nvSpPr>
        <p:spPr>
          <a:xfrm>
            <a:off x="457200" y="2286000"/>
            <a:ext cx="3886200" cy="4038600"/>
          </a:xfrm>
        </p:spPr>
        <p:txBody>
          <a:bodyPr/>
          <a:lstStyle/>
          <a:p>
            <a:pPr marL="0" indent="0" algn="r" eaLnBrk="1" hangingPunct="1">
              <a:lnSpc>
                <a:spcPct val="90000"/>
              </a:lnSpc>
              <a:buNone/>
            </a:pPr>
            <a:r>
              <a:rPr lang="fa-IR" sz="3000" dirty="0" smtClean="0"/>
              <a:t>محل های شایع ( فمور – تیبیا – متاتارسها )</a:t>
            </a:r>
          </a:p>
          <a:p>
            <a:pPr marL="0" indent="0" algn="r" eaLnBrk="1" hangingPunct="1">
              <a:lnSpc>
                <a:spcPct val="90000"/>
              </a:lnSpc>
              <a:buNone/>
            </a:pPr>
            <a:r>
              <a:rPr lang="fa-IR" sz="3000" dirty="0" smtClean="0"/>
              <a:t>رادیوگرافی ساده اکثرا نرمال است</a:t>
            </a:r>
          </a:p>
          <a:p>
            <a:pPr marL="0" indent="0" algn="r" eaLnBrk="1" hangingPunct="1">
              <a:lnSpc>
                <a:spcPct val="90000"/>
              </a:lnSpc>
              <a:buNone/>
            </a:pPr>
            <a:r>
              <a:rPr lang="fa-IR" sz="3000" dirty="0" smtClean="0"/>
              <a:t>بون اسکن یا ام آر آی لازم میشود</a:t>
            </a:r>
            <a:endParaRPr lang="en-US" sz="3000" dirty="0" smtClean="0"/>
          </a:p>
          <a:p>
            <a:pPr marL="0" indent="0" algn="r" eaLnBrk="1" hangingPunct="1">
              <a:lnSpc>
                <a:spcPct val="90000"/>
              </a:lnSpc>
              <a:buNone/>
            </a:pPr>
            <a:endParaRPr lang="en-US" sz="3000" dirty="0" smtClean="0"/>
          </a:p>
        </p:txBody>
      </p:sp>
      <p:graphicFrame>
        <p:nvGraphicFramePr>
          <p:cNvPr id="11266" name="Object 10"/>
          <p:cNvGraphicFramePr>
            <a:graphicFrameLocks noGrp="1" noChangeAspect="1"/>
          </p:cNvGraphicFramePr>
          <p:nvPr>
            <p:ph sz="quarter" idx="2"/>
            <p:custDataLst>
              <p:tags r:id="rId3"/>
            </p:custDataLst>
          </p:nvPr>
        </p:nvGraphicFramePr>
        <p:xfrm>
          <a:off x="6383338" y="0"/>
          <a:ext cx="2754312" cy="6934200"/>
        </p:xfrm>
        <a:graphic>
          <a:graphicData uri="http://schemas.openxmlformats.org/presentationml/2006/ole">
            <mc:AlternateContent xmlns:mc="http://schemas.openxmlformats.org/markup-compatibility/2006">
              <mc:Choice xmlns:v="urn:schemas-microsoft-com:vml" Requires="v">
                <p:oleObj spid="_x0000_s11354" name="Image" r:id="rId7" imgW="4219048" imgH="10619048" progId="">
                  <p:embed/>
                </p:oleObj>
              </mc:Choice>
              <mc:Fallback>
                <p:oleObj name="Image" r:id="rId7" imgW="4219048" imgH="10619048" progId="">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83338" y="0"/>
                        <a:ext cx="2754312" cy="693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491" name="Object 11"/>
          <p:cNvGraphicFramePr>
            <a:graphicFrameLocks noGrp="1" noChangeAspect="1"/>
          </p:cNvGraphicFramePr>
          <p:nvPr>
            <p:ph sz="quarter" idx="3"/>
            <p:custDataLst>
              <p:tags r:id="rId4"/>
            </p:custDataLst>
            <p:extLst>
              <p:ext uri="{D42A27DB-BD31-4B8C-83A1-F6EECF244321}">
                <p14:modId xmlns:p14="http://schemas.microsoft.com/office/powerpoint/2010/main" val="2324057384"/>
              </p:ext>
            </p:extLst>
          </p:nvPr>
        </p:nvGraphicFramePr>
        <p:xfrm>
          <a:off x="4746171" y="1295400"/>
          <a:ext cx="4006850" cy="4646613"/>
        </p:xfrm>
        <a:graphic>
          <a:graphicData uri="http://schemas.openxmlformats.org/presentationml/2006/ole">
            <mc:AlternateContent xmlns:mc="http://schemas.openxmlformats.org/markup-compatibility/2006">
              <mc:Choice xmlns:v="urn:schemas-microsoft-com:vml" Requires="v">
                <p:oleObj spid="_x0000_s11355" name="Image" r:id="rId9" imgW="1837609" imgH="2132769" progId="">
                  <p:embed/>
                </p:oleObj>
              </mc:Choice>
              <mc:Fallback>
                <p:oleObj name="Image" r:id="rId9" imgW="1837609" imgH="2132769" progId="">
                  <p:embed/>
                  <p:pic>
                    <p:nvPicPr>
                      <p:cNvPr id="0"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46171" y="1295400"/>
                        <a:ext cx="4006850" cy="464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93" name="Line 13"/>
          <p:cNvSpPr>
            <a:spLocks noChangeShapeType="1"/>
          </p:cNvSpPr>
          <p:nvPr/>
        </p:nvSpPr>
        <p:spPr bwMode="auto">
          <a:xfrm>
            <a:off x="4724400" y="3429000"/>
            <a:ext cx="838200" cy="0"/>
          </a:xfrm>
          <a:prstGeom prst="line">
            <a:avLst/>
          </a:prstGeom>
          <a:noFill/>
          <a:ln w="76200">
            <a:solidFill>
              <a:schemeClr val="bg1"/>
            </a:solidFill>
            <a:round/>
            <a:headEnd/>
            <a:tailEnd type="triangle" w="med" len="med"/>
          </a:ln>
        </p:spPr>
        <p:txBody>
          <a:bodyPr/>
          <a:lstStyle/>
          <a:p>
            <a:endParaRPr 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486">
                                            <p:txEl>
                                              <p:pRg st="0" end="0"/>
                                            </p:txEl>
                                          </p:spTgt>
                                        </p:tgtEl>
                                        <p:attrNameLst>
                                          <p:attrName>style.visibility</p:attrName>
                                        </p:attrNameLst>
                                      </p:cBhvr>
                                      <p:to>
                                        <p:strVal val="visible"/>
                                      </p:to>
                                    </p:set>
                                    <p:animEffect transition="in" filter="dissolve">
                                      <p:cBhvr>
                                        <p:cTn id="7" dur="500"/>
                                        <p:tgtEl>
                                          <p:spTgt spid="204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486">
                                            <p:txEl>
                                              <p:pRg st="1" end="1"/>
                                            </p:txEl>
                                          </p:spTgt>
                                        </p:tgtEl>
                                        <p:attrNameLst>
                                          <p:attrName>style.visibility</p:attrName>
                                        </p:attrNameLst>
                                      </p:cBhvr>
                                      <p:to>
                                        <p:strVal val="visible"/>
                                      </p:to>
                                    </p:set>
                                    <p:animEffect transition="in" filter="dissolve">
                                      <p:cBhvr>
                                        <p:cTn id="12" dur="500"/>
                                        <p:tgtEl>
                                          <p:spTgt spid="2048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486">
                                            <p:txEl>
                                              <p:pRg st="2" end="2"/>
                                            </p:txEl>
                                          </p:spTgt>
                                        </p:tgtEl>
                                        <p:attrNameLst>
                                          <p:attrName>style.visibility</p:attrName>
                                        </p:attrNameLst>
                                      </p:cBhvr>
                                      <p:to>
                                        <p:strVal val="visible"/>
                                      </p:to>
                                    </p:set>
                                    <p:animEffect transition="in" filter="dissolve">
                                      <p:cBhvr>
                                        <p:cTn id="17" dur="500"/>
                                        <p:tgtEl>
                                          <p:spTgt spid="2048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0491"/>
                                        </p:tgtEl>
                                        <p:attrNameLst>
                                          <p:attrName>style.visibility</p:attrName>
                                        </p:attrNameLst>
                                      </p:cBhvr>
                                      <p:to>
                                        <p:strVal val="visible"/>
                                      </p:to>
                                    </p:set>
                                    <p:animEffect transition="in" filter="dissolve">
                                      <p:cBhvr>
                                        <p:cTn id="22" dur="500"/>
                                        <p:tgtEl>
                                          <p:spTgt spid="2049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0493"/>
                                        </p:tgtEl>
                                        <p:attrNameLst>
                                          <p:attrName>style.visibility</p:attrName>
                                        </p:attrNameLst>
                                      </p:cBhvr>
                                      <p:to>
                                        <p:strVal val="visible"/>
                                      </p:to>
                                    </p:set>
                                    <p:animEffect transition="in" filter="dissolve">
                                      <p:cBhvr>
                                        <p:cTn id="25" dur="500"/>
                                        <p:tgtEl>
                                          <p:spTgt spid="20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457200" y="152400"/>
            <a:ext cx="5943600" cy="838200"/>
          </a:xfrm>
        </p:spPr>
        <p:txBody>
          <a:bodyPr/>
          <a:lstStyle/>
          <a:p>
            <a:pPr eaLnBrk="1" hangingPunct="1">
              <a:defRPr/>
            </a:pPr>
            <a:r>
              <a:rPr lang="fa-IR" sz="4000" dirty="0" smtClean="0"/>
              <a:t>در حال ترمیم</a:t>
            </a:r>
            <a:endParaRPr lang="en-US" sz="4000" dirty="0" smtClean="0"/>
          </a:p>
        </p:txBody>
      </p:sp>
      <p:graphicFrame>
        <p:nvGraphicFramePr>
          <p:cNvPr id="12290" name="Object 4"/>
          <p:cNvGraphicFramePr>
            <a:graphicFrameLocks noGrp="1" noChangeAspect="1"/>
          </p:cNvGraphicFramePr>
          <p:nvPr>
            <p:ph sz="half" idx="2"/>
            <p:custDataLst>
              <p:tags r:id="rId3"/>
            </p:custDataLst>
          </p:nvPr>
        </p:nvGraphicFramePr>
        <p:xfrm>
          <a:off x="6596063" y="0"/>
          <a:ext cx="2547937" cy="6858000"/>
        </p:xfrm>
        <a:graphic>
          <a:graphicData uri="http://schemas.openxmlformats.org/presentationml/2006/ole">
            <mc:AlternateContent xmlns:mc="http://schemas.openxmlformats.org/markup-compatibility/2006">
              <mc:Choice xmlns:v="urn:schemas-microsoft-com:vml" Requires="v">
                <p:oleObj spid="_x0000_s12378" name="Image" r:id="rId7" imgW="3695238" imgH="9942857" progId="">
                  <p:embed/>
                </p:oleObj>
              </mc:Choice>
              <mc:Fallback>
                <p:oleObj name="Image" r:id="rId7" imgW="3695238" imgH="9942857" progId="">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96063" y="0"/>
                        <a:ext cx="25479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4935" name="Object 7"/>
          <p:cNvGraphicFramePr>
            <a:graphicFrameLocks noGrp="1" noChangeAspect="1"/>
          </p:cNvGraphicFramePr>
          <p:nvPr>
            <p:ph sz="half" idx="4294967295"/>
            <p:custDataLst>
              <p:tags r:id="rId4"/>
            </p:custDataLst>
          </p:nvPr>
        </p:nvGraphicFramePr>
        <p:xfrm>
          <a:off x="4267200" y="1143000"/>
          <a:ext cx="3843338" cy="4876800"/>
        </p:xfrm>
        <a:graphic>
          <a:graphicData uri="http://schemas.openxmlformats.org/presentationml/2006/ole">
            <mc:AlternateContent xmlns:mc="http://schemas.openxmlformats.org/markup-compatibility/2006">
              <mc:Choice xmlns:v="urn:schemas-microsoft-com:vml" Requires="v">
                <p:oleObj spid="_x0000_s12379" name="Image" r:id="rId9" imgW="2409524" imgH="3057143" progId="">
                  <p:embed/>
                </p:oleObj>
              </mc:Choice>
              <mc:Fallback>
                <p:oleObj name="Image" r:id="rId9" imgW="2409524" imgH="3057143" progId="">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67200" y="1143000"/>
                        <a:ext cx="3843338"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 Placeholder 1"/>
          <p:cNvSpPr>
            <a:spLocks noGrp="1"/>
          </p:cNvSpPr>
          <p:nvPr>
            <p:ph type="body" sz="half" idx="1"/>
          </p:nvPr>
        </p:nvSpPr>
        <p:spPr/>
        <p:txBody>
          <a:bodyPr/>
          <a:lstStyle/>
          <a:p>
            <a:endParaRPr 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4935"/>
                                        </p:tgtEl>
                                        <p:attrNameLst>
                                          <p:attrName>style.visibility</p:attrName>
                                        </p:attrNameLst>
                                      </p:cBhvr>
                                      <p:to>
                                        <p:strVal val="visible"/>
                                      </p:to>
                                    </p:set>
                                    <p:animEffect transition="in" filter="dissolve">
                                      <p:cBhvr>
                                        <p:cTn id="7" dur="500"/>
                                        <p:tgtEl>
                                          <p:spTgt spid="124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3600" dirty="0" smtClean="0"/>
              <a:t>شکستگی گردن فمور</a:t>
            </a:r>
            <a:endParaRPr lang="en-US" sz="3600" dirty="0"/>
          </a:p>
        </p:txBody>
      </p:sp>
      <p:pic>
        <p:nvPicPr>
          <p:cNvPr id="3" name="Picture 2" descr="HipFx"/>
          <p:cNvPicPr>
            <a:picLocks noChangeAspect="1" noChangeArrowheads="1"/>
          </p:cNvPicPr>
          <p:nvPr/>
        </p:nvPicPr>
        <p:blipFill>
          <a:blip r:embed="rId4" cstate="print">
            <a:lum contrast="24000"/>
          </a:blip>
          <a:srcRect t="21739" b="14131"/>
          <a:stretch>
            <a:fillRect/>
          </a:stretch>
        </p:blipFill>
        <p:spPr bwMode="auto">
          <a:xfrm>
            <a:off x="762000" y="3124200"/>
            <a:ext cx="4460959" cy="3482975"/>
          </a:xfrm>
          <a:prstGeom prst="rect">
            <a:avLst/>
          </a:prstGeom>
          <a:noFill/>
        </p:spPr>
      </p:pic>
      <p:pic>
        <p:nvPicPr>
          <p:cNvPr id="6" name="Picture 2" descr="HipFx"/>
          <p:cNvPicPr>
            <a:picLocks noChangeAspect="1" noChangeArrowheads="1"/>
          </p:cNvPicPr>
          <p:nvPr/>
        </p:nvPicPr>
        <p:blipFill>
          <a:blip r:embed="rId4" cstate="print">
            <a:lum contrast="24000"/>
          </a:blip>
          <a:srcRect l="2208" t="51669" r="66875" b="14131"/>
          <a:stretch>
            <a:fillRect/>
          </a:stretch>
        </p:blipFill>
        <p:spPr bwMode="auto">
          <a:xfrm>
            <a:off x="5368759" y="1774825"/>
            <a:ext cx="3775241" cy="5083175"/>
          </a:xfrm>
          <a:prstGeom prst="rect">
            <a:avLst/>
          </a:prstGeom>
          <a:noFill/>
        </p:spPr>
      </p:pic>
      <p:sp>
        <p:nvSpPr>
          <p:cNvPr id="9" name="Up Arrow 8"/>
          <p:cNvSpPr/>
          <p:nvPr/>
        </p:nvSpPr>
        <p:spPr>
          <a:xfrm>
            <a:off x="7315200" y="4191000"/>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4083281">
            <a:off x="6625733" y="1622918"/>
            <a:ext cx="978408" cy="159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idx="1"/>
          </p:nvPr>
        </p:nvSpPr>
        <p:spPr/>
        <p:txBody>
          <a:bodyP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4"/>
          <p:cNvGraphicFramePr>
            <a:graphicFrameLocks noChangeAspect="1"/>
          </p:cNvGraphicFramePr>
          <p:nvPr>
            <p:custDataLst>
              <p:tags r:id="rId3"/>
            </p:custDataLst>
          </p:nvPr>
        </p:nvGraphicFramePr>
        <p:xfrm>
          <a:off x="914400" y="1143000"/>
          <a:ext cx="7267575" cy="5180013"/>
        </p:xfrm>
        <a:graphic>
          <a:graphicData uri="http://schemas.openxmlformats.org/presentationml/2006/ole">
            <mc:AlternateContent xmlns:mc="http://schemas.openxmlformats.org/markup-compatibility/2006">
              <mc:Choice xmlns:v="urn:schemas-microsoft-com:vml" Requires="v">
                <p:oleObj spid="_x0000_s14382" name="Image" r:id="rId6" imgW="9993651" imgH="7123810" progId="">
                  <p:embed/>
                </p:oleObj>
              </mc:Choice>
              <mc:Fallback>
                <p:oleObj name="Image" r:id="rId6" imgW="9993651" imgH="7123810" progId="">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1143000"/>
                        <a:ext cx="7267575" cy="518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33" name="Rectangle 5"/>
          <p:cNvSpPr>
            <a:spLocks noGrp="1" noChangeArrowheads="1"/>
          </p:cNvSpPr>
          <p:nvPr>
            <p:ph type="title"/>
          </p:nvPr>
        </p:nvSpPr>
        <p:spPr>
          <a:xfrm>
            <a:off x="762000" y="0"/>
            <a:ext cx="7772400" cy="1143000"/>
          </a:xfrm>
        </p:spPr>
        <p:txBody>
          <a:bodyPr/>
          <a:lstStyle/>
          <a:p>
            <a:pPr eaLnBrk="1" hangingPunct="1">
              <a:defRPr/>
            </a:pPr>
            <a:r>
              <a:rPr lang="fa-IR" sz="3600" dirty="0" smtClean="0"/>
              <a:t>شکستگی دررفتگی مفصل ران</a:t>
            </a:r>
            <a:endParaRPr lang="en-US" sz="3600" dirty="0" smtClean="0"/>
          </a:p>
        </p:txBody>
      </p:sp>
      <p:sp>
        <p:nvSpPr>
          <p:cNvPr id="22534" name="Line 6"/>
          <p:cNvSpPr>
            <a:spLocks noChangeShapeType="1"/>
          </p:cNvSpPr>
          <p:nvPr/>
        </p:nvSpPr>
        <p:spPr bwMode="auto">
          <a:xfrm flipH="1">
            <a:off x="3124200" y="3886200"/>
            <a:ext cx="457200" cy="76200"/>
          </a:xfrm>
          <a:prstGeom prst="line">
            <a:avLst/>
          </a:prstGeom>
          <a:noFill/>
          <a:ln w="76200">
            <a:solidFill>
              <a:srgbClr val="FFFF00"/>
            </a:solidFill>
            <a:round/>
            <a:headEnd/>
            <a:tailEnd type="triangle" w="med" len="med"/>
          </a:ln>
        </p:spPr>
        <p:txBody>
          <a:bodyPr/>
          <a:lstStyle/>
          <a:p>
            <a:endParaRPr lang="en-US"/>
          </a:p>
        </p:txBody>
      </p:sp>
      <p:sp>
        <p:nvSpPr>
          <p:cNvPr id="22535" name="Line 7"/>
          <p:cNvSpPr>
            <a:spLocks noChangeShapeType="1"/>
          </p:cNvSpPr>
          <p:nvPr/>
        </p:nvSpPr>
        <p:spPr bwMode="auto">
          <a:xfrm>
            <a:off x="1295400" y="2590800"/>
            <a:ext cx="609600" cy="152400"/>
          </a:xfrm>
          <a:prstGeom prst="line">
            <a:avLst/>
          </a:prstGeom>
          <a:noFill/>
          <a:ln w="76200">
            <a:solidFill>
              <a:srgbClr val="FFFF00"/>
            </a:solidFill>
            <a:round/>
            <a:headEnd/>
            <a:tailEnd type="triangle" w="med" len="med"/>
          </a:ln>
        </p:spPr>
        <p:txBody>
          <a:bodyPr/>
          <a:lstStyle/>
          <a:p>
            <a:endParaRPr lang="en-US"/>
          </a:p>
        </p:txBody>
      </p:sp>
      <p:sp>
        <p:nvSpPr>
          <p:cNvPr id="22536" name="Line 8"/>
          <p:cNvSpPr>
            <a:spLocks noChangeShapeType="1"/>
          </p:cNvSpPr>
          <p:nvPr/>
        </p:nvSpPr>
        <p:spPr bwMode="auto">
          <a:xfrm flipV="1">
            <a:off x="2667000" y="4191000"/>
            <a:ext cx="0" cy="609600"/>
          </a:xfrm>
          <a:prstGeom prst="line">
            <a:avLst/>
          </a:prstGeom>
          <a:noFill/>
          <a:ln w="76200">
            <a:solidFill>
              <a:srgbClr val="FFFF00"/>
            </a:solidFill>
            <a:round/>
            <a:headEnd/>
            <a:tailEnd type="triangle" w="med" len="med"/>
          </a:ln>
        </p:spPr>
        <p:txBody>
          <a:bodyPr/>
          <a:lstStyle/>
          <a:p>
            <a:endParaRPr 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536"/>
                                        </p:tgtEl>
                                        <p:attrNameLst>
                                          <p:attrName>style.visibility</p:attrName>
                                        </p:attrNameLst>
                                      </p:cBhvr>
                                      <p:to>
                                        <p:strVal val="visible"/>
                                      </p:to>
                                    </p:set>
                                    <p:animEffect transition="in" filter="dissolve">
                                      <p:cBhvr>
                                        <p:cTn id="7" dur="500"/>
                                        <p:tgtEl>
                                          <p:spTgt spid="2253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534"/>
                                        </p:tgtEl>
                                        <p:attrNameLst>
                                          <p:attrName>style.visibility</p:attrName>
                                        </p:attrNameLst>
                                      </p:cBhvr>
                                      <p:to>
                                        <p:strVal val="visible"/>
                                      </p:to>
                                    </p:set>
                                    <p:animEffect transition="in" filter="dissolve">
                                      <p:cBhvr>
                                        <p:cTn id="12" dur="500"/>
                                        <p:tgtEl>
                                          <p:spTgt spid="2253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2535"/>
                                        </p:tgtEl>
                                        <p:attrNameLst>
                                          <p:attrName>style.visibility</p:attrName>
                                        </p:attrNameLst>
                                      </p:cBhvr>
                                      <p:to>
                                        <p:strVal val="visible"/>
                                      </p:to>
                                    </p:set>
                                    <p:animEffect transition="in" filter="dissolve">
                                      <p:cBhvr>
                                        <p:cTn id="17" dur="500"/>
                                        <p:tgtEl>
                                          <p:spTgt spid="22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animBg="1"/>
      <p:bldP spid="22535" grpId="0" animBg="1"/>
      <p:bldP spid="2253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title"/>
          </p:nvPr>
        </p:nvSpPr>
        <p:spPr/>
        <p:txBody>
          <a:bodyPr/>
          <a:lstStyle/>
          <a:p>
            <a:pPr eaLnBrk="1" hangingPunct="1">
              <a:defRPr/>
            </a:pPr>
            <a:r>
              <a:rPr lang="fa-IR" dirty="0" smtClean="0"/>
              <a:t>انواع شکستگیها</a:t>
            </a:r>
            <a:endParaRPr lang="en-US" dirty="0" smtClean="0"/>
          </a:p>
        </p:txBody>
      </p:sp>
      <p:sp>
        <p:nvSpPr>
          <p:cNvPr id="22531" name="Rectangle 4"/>
          <p:cNvSpPr>
            <a:spLocks noGrp="1" noChangeArrowheads="1"/>
          </p:cNvSpPr>
          <p:nvPr>
            <p:ph type="body" sz="half" idx="1"/>
          </p:nvPr>
        </p:nvSpPr>
        <p:spPr>
          <a:xfrm>
            <a:off x="457200" y="1600200"/>
            <a:ext cx="4033838" cy="4724400"/>
          </a:xfrm>
        </p:spPr>
        <p:txBody>
          <a:bodyPr/>
          <a:lstStyle/>
          <a:p>
            <a:pPr marL="457200" indent="-457200" eaLnBrk="1" hangingPunct="1">
              <a:buFontTx/>
              <a:buAutoNum type="alphaUcPeriod"/>
            </a:pPr>
            <a:r>
              <a:rPr lang="fa-IR" dirty="0" smtClean="0"/>
              <a:t>طولی</a:t>
            </a:r>
            <a:endParaRPr lang="en-US" dirty="0" smtClean="0"/>
          </a:p>
          <a:p>
            <a:pPr marL="457200" indent="-457200" eaLnBrk="1" hangingPunct="1">
              <a:buFontTx/>
              <a:buAutoNum type="alphaUcPeriod"/>
            </a:pPr>
            <a:r>
              <a:rPr lang="fa-IR" dirty="0" smtClean="0"/>
              <a:t>عرضی</a:t>
            </a:r>
            <a:endParaRPr lang="en-US" dirty="0" smtClean="0"/>
          </a:p>
          <a:p>
            <a:pPr marL="457200" indent="-457200" eaLnBrk="1" hangingPunct="1">
              <a:buFontTx/>
              <a:buAutoNum type="alphaUcPeriod"/>
            </a:pPr>
            <a:r>
              <a:rPr lang="fa-IR" dirty="0" smtClean="0"/>
              <a:t>مایل</a:t>
            </a:r>
            <a:endParaRPr lang="en-US" dirty="0" smtClean="0"/>
          </a:p>
          <a:p>
            <a:pPr marL="457200" indent="-457200" eaLnBrk="1" hangingPunct="1">
              <a:buFontTx/>
              <a:buAutoNum type="alphaUcPeriod"/>
            </a:pPr>
            <a:r>
              <a:rPr lang="fa-IR" dirty="0" smtClean="0"/>
              <a:t>مارپیچی</a:t>
            </a:r>
            <a:endParaRPr lang="en-US" dirty="0" smtClean="0"/>
          </a:p>
          <a:p>
            <a:pPr marL="457200" indent="-457200" eaLnBrk="1" hangingPunct="1">
              <a:buFontTx/>
              <a:buAutoNum type="alphaUcPeriod"/>
            </a:pPr>
            <a:r>
              <a:rPr lang="fa-IR" dirty="0" smtClean="0"/>
              <a:t>ناکامل</a:t>
            </a:r>
            <a:endParaRPr lang="en-US" dirty="0" smtClean="0"/>
          </a:p>
          <a:p>
            <a:pPr marL="457200" indent="-457200" eaLnBrk="1" hangingPunct="1">
              <a:buFontTx/>
              <a:buAutoNum type="alphaUcPeriod"/>
            </a:pPr>
            <a:r>
              <a:rPr lang="en-US" dirty="0" smtClean="0"/>
              <a:t> </a:t>
            </a:r>
            <a:r>
              <a:rPr lang="fa-IR" dirty="0" smtClean="0"/>
              <a:t>شکل  </a:t>
            </a:r>
            <a:r>
              <a:rPr lang="en-US" dirty="0" smtClean="0"/>
              <a:t>T</a:t>
            </a:r>
            <a:r>
              <a:rPr lang="fa-IR" dirty="0" smtClean="0"/>
              <a:t>   </a:t>
            </a:r>
            <a:endParaRPr lang="en-US" dirty="0" smtClean="0"/>
          </a:p>
        </p:txBody>
      </p:sp>
      <p:sp>
        <p:nvSpPr>
          <p:cNvPr id="22532" name="Rectangle 5"/>
          <p:cNvSpPr>
            <a:spLocks noGrp="1" noChangeArrowheads="1"/>
          </p:cNvSpPr>
          <p:nvPr>
            <p:ph type="body" sz="half" idx="2"/>
          </p:nvPr>
        </p:nvSpPr>
        <p:spPr>
          <a:xfrm>
            <a:off x="4652963" y="1600200"/>
            <a:ext cx="4033837" cy="4724400"/>
          </a:xfrm>
        </p:spPr>
        <p:txBody>
          <a:bodyPr/>
          <a:lstStyle/>
          <a:p>
            <a:pPr marL="457200" indent="-457200" eaLnBrk="1" hangingPunct="1">
              <a:buFontTx/>
              <a:buAutoNum type="alphaUcPeriod" startAt="7"/>
            </a:pPr>
            <a:r>
              <a:rPr lang="fa-IR" dirty="0" smtClean="0"/>
              <a:t>شکستگی بهم فشرده</a:t>
            </a:r>
            <a:endParaRPr lang="en-US" dirty="0" smtClean="0"/>
          </a:p>
          <a:p>
            <a:pPr marL="457200" indent="-457200" eaLnBrk="1" hangingPunct="1">
              <a:buFontTx/>
              <a:buAutoNum type="alphaUcPeriod" startAt="7"/>
            </a:pPr>
            <a:r>
              <a:rPr lang="fa-IR" dirty="0" smtClean="0"/>
              <a:t>چند تکه ای</a:t>
            </a:r>
            <a:endParaRPr lang="en-US" dirty="0" smtClean="0"/>
          </a:p>
          <a:p>
            <a:pPr marL="457200" indent="-457200" eaLnBrk="1" hangingPunct="1">
              <a:buFontTx/>
              <a:buAutoNum type="alphaUcPeriod" startAt="7"/>
            </a:pPr>
            <a:r>
              <a:rPr lang="fa-IR" dirty="0" smtClean="0"/>
              <a:t>پاتولوژیک</a:t>
            </a:r>
            <a:endParaRPr lang="en-US" dirty="0" smtClean="0"/>
          </a:p>
          <a:p>
            <a:pPr marL="457200" indent="-457200" eaLnBrk="1" hangingPunct="1">
              <a:buFontTx/>
              <a:buAutoNum type="alphaUcPeriod" startAt="7"/>
            </a:pPr>
            <a:r>
              <a:rPr lang="fa-IR" dirty="0" smtClean="0"/>
              <a:t>شکستگی بسته</a:t>
            </a:r>
            <a:endParaRPr lang="en-US" dirty="0" smtClean="0"/>
          </a:p>
          <a:p>
            <a:pPr marL="457200" indent="-457200" eaLnBrk="1" hangingPunct="1">
              <a:buFontTx/>
              <a:buAutoNum type="alphaUcPeriod" startAt="7"/>
            </a:pPr>
            <a:r>
              <a:rPr lang="fa-IR" dirty="0" smtClean="0"/>
              <a:t>شکستگی باز</a:t>
            </a:r>
            <a:endParaRPr lang="en-US" dirty="0" smtClean="0"/>
          </a:p>
          <a:p>
            <a:pPr marL="457200" indent="-457200" eaLnBrk="1" hangingPunct="1">
              <a:buFontTx/>
              <a:buAutoNum type="alphaUcPeriod" startAt="7"/>
            </a:pPr>
            <a:r>
              <a:rPr lang="fa-IR" dirty="0" smtClean="0"/>
              <a:t>کندگی استخوانی</a:t>
            </a:r>
            <a:endParaRPr lang="en-US" dirty="0" smtClean="0"/>
          </a:p>
          <a:p>
            <a:pPr marL="457200" indent="-457200" eaLnBrk="1" hangingPunct="1">
              <a:buFontTx/>
              <a:buAutoNum type="alphaUcPeriod" startAt="7"/>
            </a:pPr>
            <a:endParaRPr lang="en-US" dirty="0" smtClean="0"/>
          </a:p>
        </p:txBody>
      </p:sp>
    </p:spTree>
    <p:custDataLst>
      <p:tags r:id="rId1"/>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شکستگیهای صفحه رشد </a:t>
            </a:r>
            <a:endParaRPr lang="en-US" dirty="0"/>
          </a:p>
        </p:txBody>
      </p:sp>
      <p:pic>
        <p:nvPicPr>
          <p:cNvPr id="4" name="Content Placeholder 3"/>
          <p:cNvPicPr>
            <a:picLocks noGrp="1" noChangeAspect="1"/>
          </p:cNvPicPr>
          <p:nvPr>
            <p:ph idx="1"/>
          </p:nvPr>
        </p:nvPicPr>
        <p:blipFill>
          <a:blip r:embed="rId2"/>
          <a:stretch>
            <a:fillRect/>
          </a:stretch>
        </p:blipFill>
        <p:spPr>
          <a:xfrm>
            <a:off x="533400" y="1219200"/>
            <a:ext cx="1693712" cy="1981379"/>
          </a:xfrm>
          <a:prstGeom prst="rect">
            <a:avLst/>
          </a:prstGeom>
        </p:spPr>
      </p:pic>
      <p:pic>
        <p:nvPicPr>
          <p:cNvPr id="5" name="Picture 4"/>
          <p:cNvPicPr>
            <a:picLocks noChangeAspect="1"/>
          </p:cNvPicPr>
          <p:nvPr/>
        </p:nvPicPr>
        <p:blipFill>
          <a:blip r:embed="rId3"/>
          <a:stretch>
            <a:fillRect/>
          </a:stretch>
        </p:blipFill>
        <p:spPr>
          <a:xfrm>
            <a:off x="2438400" y="1219200"/>
            <a:ext cx="1693712" cy="1981379"/>
          </a:xfrm>
          <a:prstGeom prst="rect">
            <a:avLst/>
          </a:prstGeom>
        </p:spPr>
      </p:pic>
      <p:pic>
        <p:nvPicPr>
          <p:cNvPr id="6" name="Picture 5"/>
          <p:cNvPicPr>
            <a:picLocks noChangeAspect="1"/>
          </p:cNvPicPr>
          <p:nvPr/>
        </p:nvPicPr>
        <p:blipFill>
          <a:blip r:embed="rId4"/>
          <a:stretch>
            <a:fillRect/>
          </a:stretch>
        </p:blipFill>
        <p:spPr>
          <a:xfrm>
            <a:off x="4350327" y="1245919"/>
            <a:ext cx="1669473" cy="1953023"/>
          </a:xfrm>
          <a:prstGeom prst="rect">
            <a:avLst/>
          </a:prstGeom>
        </p:spPr>
      </p:pic>
      <p:pic>
        <p:nvPicPr>
          <p:cNvPr id="7" name="Picture 6"/>
          <p:cNvPicPr>
            <a:picLocks noChangeAspect="1"/>
          </p:cNvPicPr>
          <p:nvPr/>
        </p:nvPicPr>
        <p:blipFill>
          <a:blip r:embed="rId5"/>
          <a:stretch>
            <a:fillRect/>
          </a:stretch>
        </p:blipFill>
        <p:spPr>
          <a:xfrm>
            <a:off x="6324600" y="1245919"/>
            <a:ext cx="1676400" cy="1961127"/>
          </a:xfrm>
          <a:prstGeom prst="rect">
            <a:avLst/>
          </a:prstGeom>
        </p:spPr>
      </p:pic>
      <p:pic>
        <p:nvPicPr>
          <p:cNvPr id="8" name="Picture 7"/>
          <p:cNvPicPr>
            <a:picLocks noChangeAspect="1"/>
          </p:cNvPicPr>
          <p:nvPr/>
        </p:nvPicPr>
        <p:blipFill>
          <a:blip r:embed="rId6"/>
          <a:stretch>
            <a:fillRect/>
          </a:stretch>
        </p:blipFill>
        <p:spPr>
          <a:xfrm>
            <a:off x="3373197" y="3398501"/>
            <a:ext cx="1954260" cy="2286179"/>
          </a:xfrm>
          <a:prstGeom prst="rect">
            <a:avLst/>
          </a:prstGeom>
        </p:spPr>
      </p:pic>
    </p:spTree>
    <p:extLst>
      <p:ext uri="{BB962C8B-B14F-4D97-AF65-F5344CB8AC3E}">
        <p14:creationId xmlns:p14="http://schemas.microsoft.com/office/powerpoint/2010/main" val="38014133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lstStyle/>
          <a:p>
            <a:r>
              <a:rPr lang="fa-IR" dirty="0" smtClean="0"/>
              <a:t>شکستگی باز</a:t>
            </a:r>
            <a:br>
              <a:rPr lang="fa-IR" dirty="0" smtClean="0"/>
            </a:br>
            <a:r>
              <a:rPr lang="fa-IR" dirty="0" smtClean="0"/>
              <a:t>تیپ 1</a:t>
            </a:r>
            <a:endParaRPr lang="en-US" dirty="0"/>
          </a:p>
        </p:txBody>
      </p:sp>
      <p:pic>
        <p:nvPicPr>
          <p:cNvPr id="4" name="Content Placeholder 3"/>
          <p:cNvPicPr>
            <a:picLocks noGrp="1" noChangeAspect="1"/>
          </p:cNvPicPr>
          <p:nvPr>
            <p:ph idx="1"/>
          </p:nvPr>
        </p:nvPicPr>
        <p:blipFill>
          <a:blip r:embed="rId2"/>
          <a:stretch>
            <a:fillRect/>
          </a:stretch>
        </p:blipFill>
        <p:spPr>
          <a:xfrm>
            <a:off x="2057400" y="1600200"/>
            <a:ext cx="2940851" cy="4049901"/>
          </a:xfrm>
          <a:prstGeom prst="rect">
            <a:avLst/>
          </a:prstGeom>
        </p:spPr>
      </p:pic>
      <p:pic>
        <p:nvPicPr>
          <p:cNvPr id="5" name="Picture 4"/>
          <p:cNvPicPr>
            <a:picLocks noChangeAspect="1"/>
          </p:cNvPicPr>
          <p:nvPr/>
        </p:nvPicPr>
        <p:blipFill>
          <a:blip r:embed="rId3"/>
          <a:stretch>
            <a:fillRect/>
          </a:stretch>
        </p:blipFill>
        <p:spPr>
          <a:xfrm>
            <a:off x="5181600" y="1600200"/>
            <a:ext cx="2442403" cy="4049901"/>
          </a:xfrm>
          <a:prstGeom prst="rect">
            <a:avLst/>
          </a:prstGeom>
        </p:spPr>
      </p:pic>
    </p:spTree>
    <p:extLst>
      <p:ext uri="{BB962C8B-B14F-4D97-AF65-F5344CB8AC3E}">
        <p14:creationId xmlns:p14="http://schemas.microsoft.com/office/powerpoint/2010/main" val="30304122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شکستگی </a:t>
            </a:r>
            <a:r>
              <a:rPr lang="fa-IR" dirty="0" smtClean="0"/>
              <a:t>باز</a:t>
            </a:r>
            <a:br>
              <a:rPr lang="fa-IR" dirty="0" smtClean="0"/>
            </a:br>
            <a:r>
              <a:rPr lang="fa-IR" dirty="0" smtClean="0"/>
              <a:t>تیپ 2</a:t>
            </a:r>
            <a:endParaRPr lang="en-US" dirty="0"/>
          </a:p>
        </p:txBody>
      </p:sp>
      <p:pic>
        <p:nvPicPr>
          <p:cNvPr id="4" name="Content Placeholder 3"/>
          <p:cNvPicPr>
            <a:picLocks noGrp="1" noChangeAspect="1"/>
          </p:cNvPicPr>
          <p:nvPr>
            <p:ph idx="1"/>
          </p:nvPr>
        </p:nvPicPr>
        <p:blipFill>
          <a:blip r:embed="rId2"/>
          <a:stretch>
            <a:fillRect/>
          </a:stretch>
        </p:blipFill>
        <p:spPr>
          <a:xfrm>
            <a:off x="1752600" y="1342123"/>
            <a:ext cx="2870746" cy="3839477"/>
          </a:xfrm>
          <a:prstGeom prst="rect">
            <a:avLst/>
          </a:prstGeom>
        </p:spPr>
      </p:pic>
      <p:pic>
        <p:nvPicPr>
          <p:cNvPr id="5" name="Picture 4"/>
          <p:cNvPicPr>
            <a:picLocks noChangeAspect="1"/>
          </p:cNvPicPr>
          <p:nvPr/>
        </p:nvPicPr>
        <p:blipFill>
          <a:blip r:embed="rId3"/>
          <a:stretch>
            <a:fillRect/>
          </a:stretch>
        </p:blipFill>
        <p:spPr>
          <a:xfrm>
            <a:off x="4787401" y="1342123"/>
            <a:ext cx="2788052" cy="3839477"/>
          </a:xfrm>
          <a:prstGeom prst="rect">
            <a:avLst/>
          </a:prstGeom>
        </p:spPr>
      </p:pic>
    </p:spTree>
    <p:extLst>
      <p:ext uri="{BB962C8B-B14F-4D97-AF65-F5344CB8AC3E}">
        <p14:creationId xmlns:p14="http://schemas.microsoft.com/office/powerpoint/2010/main" val="11648118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شکستگی </a:t>
            </a:r>
            <a:r>
              <a:rPr lang="fa-IR" dirty="0" smtClean="0"/>
              <a:t>باز</a:t>
            </a:r>
            <a:br>
              <a:rPr lang="fa-IR" dirty="0" smtClean="0"/>
            </a:br>
            <a:r>
              <a:rPr lang="fa-IR" dirty="0" smtClean="0"/>
              <a:t>تیپ </a:t>
            </a:r>
            <a:r>
              <a:rPr lang="en-US" dirty="0"/>
              <a:t> </a:t>
            </a:r>
            <a:r>
              <a:rPr lang="en-US" dirty="0" smtClean="0"/>
              <a:t> III A</a:t>
            </a:r>
            <a:r>
              <a:rPr lang="fa-IR" dirty="0" smtClean="0"/>
              <a:t> </a:t>
            </a:r>
            <a:endParaRPr lang="en-US" dirty="0"/>
          </a:p>
        </p:txBody>
      </p:sp>
      <p:pic>
        <p:nvPicPr>
          <p:cNvPr id="4" name="Content Placeholder 3"/>
          <p:cNvPicPr>
            <a:picLocks noGrp="1" noChangeAspect="1"/>
          </p:cNvPicPr>
          <p:nvPr>
            <p:ph idx="1"/>
          </p:nvPr>
        </p:nvPicPr>
        <p:blipFill>
          <a:blip r:embed="rId2"/>
          <a:stretch>
            <a:fillRect/>
          </a:stretch>
        </p:blipFill>
        <p:spPr>
          <a:xfrm>
            <a:off x="1375690" y="1676399"/>
            <a:ext cx="6015709" cy="4302435"/>
          </a:xfrm>
          <a:prstGeom prst="rect">
            <a:avLst/>
          </a:prstGeom>
        </p:spPr>
      </p:pic>
    </p:spTree>
    <p:extLst>
      <p:ext uri="{BB962C8B-B14F-4D97-AF65-F5344CB8AC3E}">
        <p14:creationId xmlns:p14="http://schemas.microsoft.com/office/powerpoint/2010/main" val="25307531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شکستگی </a:t>
            </a:r>
            <a:r>
              <a:rPr lang="fa-IR" dirty="0" smtClean="0"/>
              <a:t>باز</a:t>
            </a:r>
            <a:r>
              <a:rPr lang="en-US" dirty="0" smtClean="0"/>
              <a:t/>
            </a:r>
            <a:br>
              <a:rPr lang="en-US" dirty="0" smtClean="0"/>
            </a:br>
            <a:r>
              <a:rPr lang="en-US" dirty="0" smtClean="0"/>
              <a:t>III B</a:t>
            </a:r>
            <a:endParaRPr lang="en-US" dirty="0"/>
          </a:p>
        </p:txBody>
      </p:sp>
      <p:pic>
        <p:nvPicPr>
          <p:cNvPr id="4" name="Content Placeholder 3"/>
          <p:cNvPicPr>
            <a:picLocks noGrp="1" noChangeAspect="1"/>
          </p:cNvPicPr>
          <p:nvPr>
            <p:ph idx="1"/>
          </p:nvPr>
        </p:nvPicPr>
        <p:blipFill>
          <a:blip r:embed="rId2"/>
          <a:stretch>
            <a:fillRect/>
          </a:stretch>
        </p:blipFill>
        <p:spPr>
          <a:xfrm>
            <a:off x="1905000" y="1600200"/>
            <a:ext cx="5586321" cy="4191976"/>
          </a:xfrm>
          <a:prstGeom prst="rect">
            <a:avLst/>
          </a:prstGeom>
        </p:spPr>
      </p:pic>
    </p:spTree>
    <p:extLst>
      <p:ext uri="{BB962C8B-B14F-4D97-AF65-F5344CB8AC3E}">
        <p14:creationId xmlns:p14="http://schemas.microsoft.com/office/powerpoint/2010/main" val="12468677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شکستگی </a:t>
            </a:r>
            <a:r>
              <a:rPr lang="fa-IR" dirty="0" smtClean="0"/>
              <a:t>باز</a:t>
            </a:r>
            <a:r>
              <a:rPr lang="en-US" dirty="0" smtClean="0"/>
              <a:t/>
            </a:r>
            <a:br>
              <a:rPr lang="en-US" dirty="0" smtClean="0"/>
            </a:br>
            <a:r>
              <a:rPr lang="en-US" dirty="0" smtClean="0"/>
              <a:t>III C</a:t>
            </a:r>
            <a:endParaRPr lang="en-US" dirty="0"/>
          </a:p>
        </p:txBody>
      </p:sp>
      <p:pic>
        <p:nvPicPr>
          <p:cNvPr id="4" name="Content Placeholder 3"/>
          <p:cNvPicPr>
            <a:picLocks noGrp="1" noChangeAspect="1"/>
          </p:cNvPicPr>
          <p:nvPr>
            <p:ph idx="1"/>
          </p:nvPr>
        </p:nvPicPr>
        <p:blipFill>
          <a:blip r:embed="rId2"/>
          <a:stretch>
            <a:fillRect/>
          </a:stretch>
        </p:blipFill>
        <p:spPr>
          <a:xfrm>
            <a:off x="2286000" y="1269800"/>
            <a:ext cx="3674983" cy="4902400"/>
          </a:xfrm>
          <a:prstGeom prst="rect">
            <a:avLst/>
          </a:prstGeom>
        </p:spPr>
      </p:pic>
    </p:spTree>
    <p:extLst>
      <p:ext uri="{BB962C8B-B14F-4D97-AF65-F5344CB8AC3E}">
        <p14:creationId xmlns:p14="http://schemas.microsoft.com/office/powerpoint/2010/main" val="2387868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09600" y="987973"/>
            <a:ext cx="7772400" cy="5834454"/>
          </a:xfrm>
          <a:prstGeom prst="rect">
            <a:avLst/>
          </a:prstGeom>
        </p:spPr>
      </p:pic>
    </p:spTree>
    <p:extLst>
      <p:ext uri="{BB962C8B-B14F-4D97-AF65-F5344CB8AC3E}">
        <p14:creationId xmlns:p14="http://schemas.microsoft.com/office/powerpoint/2010/main" val="36671399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Rectangle 6"/>
          <p:cNvSpPr>
            <a:spLocks noGrp="1" noChangeArrowheads="1"/>
          </p:cNvSpPr>
          <p:nvPr>
            <p:ph type="title"/>
          </p:nvPr>
        </p:nvSpPr>
        <p:spPr>
          <a:xfrm>
            <a:off x="0" y="228600"/>
            <a:ext cx="8763000" cy="1143000"/>
          </a:xfrm>
        </p:spPr>
        <p:txBody>
          <a:bodyPr>
            <a:normAutofit/>
          </a:bodyPr>
          <a:lstStyle/>
          <a:p>
            <a:pPr eaLnBrk="1" hangingPunct="1">
              <a:defRPr/>
            </a:pPr>
            <a:r>
              <a:rPr lang="fa-IR" dirty="0" smtClean="0"/>
              <a:t>وضعیت قطعات شکستگی</a:t>
            </a:r>
            <a:endParaRPr lang="en-US" dirty="0" smtClean="0"/>
          </a:p>
        </p:txBody>
      </p:sp>
      <p:sp>
        <p:nvSpPr>
          <p:cNvPr id="10247" name="Rectangle 7"/>
          <p:cNvSpPr>
            <a:spLocks noGrp="1" noChangeArrowheads="1"/>
          </p:cNvSpPr>
          <p:nvPr>
            <p:ph type="body" idx="1"/>
          </p:nvPr>
        </p:nvSpPr>
        <p:spPr>
          <a:xfrm>
            <a:off x="457200" y="1905000"/>
            <a:ext cx="8229600" cy="4724400"/>
          </a:xfrm>
        </p:spPr>
        <p:txBody>
          <a:bodyPr>
            <a:normAutofit/>
          </a:bodyPr>
          <a:lstStyle/>
          <a:p>
            <a:pPr eaLnBrk="1" hangingPunct="1"/>
            <a:r>
              <a:rPr lang="fa-IR" dirty="0" smtClean="0"/>
              <a:t>جابجایی</a:t>
            </a:r>
            <a:endParaRPr lang="en-US" dirty="0" smtClean="0"/>
          </a:p>
          <a:p>
            <a:pPr eaLnBrk="1" hangingPunct="1"/>
            <a:r>
              <a:rPr lang="fa-IR" dirty="0" smtClean="0"/>
              <a:t>زاویه دار شدن</a:t>
            </a:r>
            <a:endParaRPr lang="en-US" dirty="0" smtClean="0"/>
          </a:p>
          <a:p>
            <a:pPr eaLnBrk="1" hangingPunct="1"/>
            <a:r>
              <a:rPr lang="fa-IR" dirty="0" smtClean="0"/>
              <a:t>کوتاهی</a:t>
            </a:r>
            <a:endParaRPr lang="en-US" dirty="0" smtClean="0"/>
          </a:p>
          <a:p>
            <a:pPr eaLnBrk="1" hangingPunct="1"/>
            <a:r>
              <a:rPr lang="fa-IR" dirty="0" smtClean="0"/>
              <a:t>چرخش</a:t>
            </a:r>
            <a:endParaRPr lang="en-US" dirty="0" smtClean="0"/>
          </a:p>
          <a:p>
            <a:pPr eaLnBrk="1" hangingPunct="1"/>
            <a:r>
              <a:rPr lang="fa-IR" dirty="0" smtClean="0"/>
              <a:t>شکستگی دررفتگی</a:t>
            </a:r>
            <a:endParaRPr lang="en-US" dirty="0" smtClean="0"/>
          </a:p>
        </p:txBody>
      </p:sp>
      <p:pic>
        <p:nvPicPr>
          <p:cNvPr id="2" name="Picture 1"/>
          <p:cNvPicPr>
            <a:picLocks noChangeAspect="1"/>
          </p:cNvPicPr>
          <p:nvPr/>
        </p:nvPicPr>
        <p:blipFill>
          <a:blip r:embed="rId4"/>
          <a:stretch>
            <a:fillRect/>
          </a:stretch>
        </p:blipFill>
        <p:spPr>
          <a:xfrm>
            <a:off x="7679188" y="1609038"/>
            <a:ext cx="1109542" cy="2420901"/>
          </a:xfrm>
          <a:prstGeom prst="rect">
            <a:avLst/>
          </a:prstGeom>
        </p:spPr>
      </p:pic>
      <p:pic>
        <p:nvPicPr>
          <p:cNvPr id="3" name="Picture 2"/>
          <p:cNvPicPr>
            <a:picLocks noChangeAspect="1"/>
          </p:cNvPicPr>
          <p:nvPr/>
        </p:nvPicPr>
        <p:blipFill>
          <a:blip r:embed="rId5"/>
          <a:stretch>
            <a:fillRect/>
          </a:stretch>
        </p:blipFill>
        <p:spPr>
          <a:xfrm>
            <a:off x="6013164" y="1640537"/>
            <a:ext cx="1539354" cy="2416428"/>
          </a:xfrm>
          <a:prstGeom prst="rect">
            <a:avLst/>
          </a:prstGeom>
        </p:spPr>
      </p:pic>
      <p:pic>
        <p:nvPicPr>
          <p:cNvPr id="4" name="Picture 3"/>
          <p:cNvPicPr>
            <a:picLocks noChangeAspect="1"/>
          </p:cNvPicPr>
          <p:nvPr/>
        </p:nvPicPr>
        <p:blipFill>
          <a:blip r:embed="rId6"/>
          <a:stretch>
            <a:fillRect/>
          </a:stretch>
        </p:blipFill>
        <p:spPr>
          <a:xfrm>
            <a:off x="4654919" y="1667561"/>
            <a:ext cx="1196939" cy="2362379"/>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47">
                                            <p:txEl>
                                              <p:pRg st="0" end="0"/>
                                            </p:txEl>
                                          </p:spTgt>
                                        </p:tgtEl>
                                        <p:attrNameLst>
                                          <p:attrName>style.visibility</p:attrName>
                                        </p:attrNameLst>
                                      </p:cBhvr>
                                      <p:to>
                                        <p:strVal val="visible"/>
                                      </p:to>
                                    </p:set>
                                    <p:animEffect transition="in" filter="blinds(horizontal)">
                                      <p:cBhvr>
                                        <p:cTn id="7" dur="500"/>
                                        <p:tgtEl>
                                          <p:spTgt spid="102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47">
                                            <p:txEl>
                                              <p:pRg st="1" end="1"/>
                                            </p:txEl>
                                          </p:spTgt>
                                        </p:tgtEl>
                                        <p:attrNameLst>
                                          <p:attrName>style.visibility</p:attrName>
                                        </p:attrNameLst>
                                      </p:cBhvr>
                                      <p:to>
                                        <p:strVal val="visible"/>
                                      </p:to>
                                    </p:set>
                                    <p:animEffect transition="in" filter="blinds(horizontal)">
                                      <p:cBhvr>
                                        <p:cTn id="12" dur="500"/>
                                        <p:tgtEl>
                                          <p:spTgt spid="102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247">
                                            <p:txEl>
                                              <p:pRg st="2" end="2"/>
                                            </p:txEl>
                                          </p:spTgt>
                                        </p:tgtEl>
                                        <p:attrNameLst>
                                          <p:attrName>style.visibility</p:attrName>
                                        </p:attrNameLst>
                                      </p:cBhvr>
                                      <p:to>
                                        <p:strVal val="visible"/>
                                      </p:to>
                                    </p:set>
                                    <p:animEffect transition="in" filter="blinds(horizontal)">
                                      <p:cBhvr>
                                        <p:cTn id="17" dur="500"/>
                                        <p:tgtEl>
                                          <p:spTgt spid="102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247">
                                            <p:txEl>
                                              <p:pRg st="3" end="3"/>
                                            </p:txEl>
                                          </p:spTgt>
                                        </p:tgtEl>
                                        <p:attrNameLst>
                                          <p:attrName>style.visibility</p:attrName>
                                        </p:attrNameLst>
                                      </p:cBhvr>
                                      <p:to>
                                        <p:strVal val="visible"/>
                                      </p:to>
                                    </p:set>
                                    <p:animEffect transition="in" filter="blinds(horizontal)">
                                      <p:cBhvr>
                                        <p:cTn id="22" dur="500"/>
                                        <p:tgtEl>
                                          <p:spTgt spid="1024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247">
                                            <p:txEl>
                                              <p:pRg st="4" end="4"/>
                                            </p:txEl>
                                          </p:spTgt>
                                        </p:tgtEl>
                                        <p:attrNameLst>
                                          <p:attrName>style.visibility</p:attrName>
                                        </p:attrNameLst>
                                      </p:cBhvr>
                                      <p:to>
                                        <p:strVal val="visible"/>
                                      </p:to>
                                    </p:set>
                                    <p:animEffect transition="in" filter="blinds(horizontal)">
                                      <p:cBhvr>
                                        <p:cTn id="27" dur="500"/>
                                        <p:tgtEl>
                                          <p:spTgt spid="102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867400" y="1600200"/>
            <a:ext cx="3008558" cy="3284452"/>
          </a:xfrm>
          <a:prstGeom prst="rect">
            <a:avLst/>
          </a:prstGeom>
        </p:spPr>
      </p:pic>
      <p:pic>
        <p:nvPicPr>
          <p:cNvPr id="5" name="Picture 4"/>
          <p:cNvPicPr>
            <a:picLocks noChangeAspect="1"/>
          </p:cNvPicPr>
          <p:nvPr/>
        </p:nvPicPr>
        <p:blipFill>
          <a:blip r:embed="rId3"/>
          <a:stretch>
            <a:fillRect/>
          </a:stretch>
        </p:blipFill>
        <p:spPr>
          <a:xfrm>
            <a:off x="4474159" y="1600200"/>
            <a:ext cx="1393241" cy="3124379"/>
          </a:xfrm>
          <a:prstGeom prst="rect">
            <a:avLst/>
          </a:prstGeom>
        </p:spPr>
      </p:pic>
    </p:spTree>
    <p:extLst>
      <p:ext uri="{BB962C8B-B14F-4D97-AF65-F5344CB8AC3E}">
        <p14:creationId xmlns:p14="http://schemas.microsoft.com/office/powerpoint/2010/main" val="3662604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title"/>
          </p:nvPr>
        </p:nvSpPr>
        <p:spPr/>
        <p:txBody>
          <a:bodyPr/>
          <a:lstStyle/>
          <a:p>
            <a:pPr eaLnBrk="1" hangingPunct="1">
              <a:defRPr/>
            </a:pPr>
            <a:r>
              <a:rPr lang="fa-IR" sz="4000" dirty="0" smtClean="0"/>
              <a:t>ارزیابی های تشخیصی</a:t>
            </a:r>
            <a:endParaRPr lang="en-US" sz="4000" dirty="0" smtClean="0"/>
          </a:p>
        </p:txBody>
      </p:sp>
      <p:sp>
        <p:nvSpPr>
          <p:cNvPr id="11268" name="Rectangle 4"/>
          <p:cNvSpPr>
            <a:spLocks noGrp="1" noChangeArrowheads="1"/>
          </p:cNvSpPr>
          <p:nvPr>
            <p:ph type="body" idx="1"/>
          </p:nvPr>
        </p:nvSpPr>
        <p:spPr>
          <a:xfrm>
            <a:off x="609600" y="1371600"/>
            <a:ext cx="7772400" cy="3505200"/>
          </a:xfrm>
        </p:spPr>
        <p:txBody>
          <a:bodyPr/>
          <a:lstStyle/>
          <a:p>
            <a:pPr algn="r" rtl="1"/>
            <a:r>
              <a:rPr lang="fa-IR" dirty="0" smtClean="0"/>
              <a:t>رادیوگرافی ساده ( حداقل در دو نمای رخ و نیمرخ )</a:t>
            </a:r>
          </a:p>
          <a:p>
            <a:pPr algn="r" rtl="1"/>
            <a:r>
              <a:rPr lang="fa-IR" dirty="0" smtClean="0"/>
              <a:t>دیده شدن تمام طول استخوان و دو مفصل مجاور</a:t>
            </a:r>
            <a:endParaRPr lang="en-US" dirty="0" smtClean="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268">
                                            <p:txEl>
                                              <p:pRg st="0" end="0"/>
                                            </p:txEl>
                                          </p:spTgt>
                                        </p:tgtEl>
                                        <p:attrNameLst>
                                          <p:attrName>style.visibility</p:attrName>
                                        </p:attrNameLst>
                                      </p:cBhvr>
                                      <p:to>
                                        <p:strVal val="visible"/>
                                      </p:to>
                                    </p:set>
                                    <p:animEffect transition="in" filter="checkerboard(across)">
                                      <p:cBhvr>
                                        <p:cTn id="7" dur="500"/>
                                        <p:tgtEl>
                                          <p:spTgt spid="1126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268">
                                            <p:txEl>
                                              <p:pRg st="1" end="1"/>
                                            </p:txEl>
                                          </p:spTgt>
                                        </p:tgtEl>
                                        <p:attrNameLst>
                                          <p:attrName>style.visibility</p:attrName>
                                        </p:attrNameLst>
                                      </p:cBhvr>
                                      <p:to>
                                        <p:strVal val="visible"/>
                                      </p:to>
                                    </p:set>
                                    <p:animEffect transition="in" filter="checkerboard(across)">
                                      <p:cBhvr>
                                        <p:cTn id="12" dur="500"/>
                                        <p:tgtEl>
                                          <p:spTgt spid="1126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defRPr/>
            </a:pPr>
            <a:endParaRPr lang="en-US" sz="4000" dirty="0" smtClean="0"/>
          </a:p>
        </p:txBody>
      </p:sp>
      <p:sp>
        <p:nvSpPr>
          <p:cNvPr id="99331" name="Rectangle 3"/>
          <p:cNvSpPr>
            <a:spLocks noGrp="1" noChangeArrowheads="1"/>
          </p:cNvSpPr>
          <p:nvPr>
            <p:ph type="body" idx="1"/>
          </p:nvPr>
        </p:nvSpPr>
        <p:spPr>
          <a:xfrm>
            <a:off x="685800" y="1219200"/>
            <a:ext cx="7772400" cy="4724400"/>
          </a:xfrm>
        </p:spPr>
        <p:txBody>
          <a:bodyPr/>
          <a:lstStyle/>
          <a:p>
            <a:pPr algn="r" rtl="1"/>
            <a:r>
              <a:rPr lang="fa-IR" dirty="0" smtClean="0"/>
              <a:t>در کودکان ممکن است برای تشخیص دقیق تر رادیوگرافی از طرف سالم نیز لازم شود.</a:t>
            </a:r>
            <a:endParaRPr lang="en-US" dirty="0" smtClean="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9331">
                                            <p:txEl>
                                              <p:pRg st="0" end="0"/>
                                            </p:txEl>
                                          </p:spTgt>
                                        </p:tgtEl>
                                        <p:attrNameLst>
                                          <p:attrName>style.visibility</p:attrName>
                                        </p:attrNameLst>
                                      </p:cBhvr>
                                      <p:to>
                                        <p:strVal val="visible"/>
                                      </p:to>
                                    </p:set>
                                    <p:animEffect transition="in" filter="checkerboard(across)">
                                      <p:cBhvr>
                                        <p:cTn id="7" dur="500"/>
                                        <p:tgtEl>
                                          <p:spTgt spid="993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4"/>
          <p:cNvGraphicFramePr>
            <a:graphicFrameLocks noChangeAspect="1"/>
          </p:cNvGraphicFramePr>
          <p:nvPr>
            <p:custDataLst>
              <p:tags r:id="rId3"/>
            </p:custDataLst>
          </p:nvPr>
        </p:nvGraphicFramePr>
        <p:xfrm>
          <a:off x="6831013" y="0"/>
          <a:ext cx="2312987" cy="6324600"/>
        </p:xfrm>
        <a:graphic>
          <a:graphicData uri="http://schemas.openxmlformats.org/presentationml/2006/ole">
            <mc:AlternateContent xmlns:mc="http://schemas.openxmlformats.org/markup-compatibility/2006">
              <mc:Choice xmlns:v="urn:schemas-microsoft-com:vml" Requires="v">
                <p:oleObj spid="_x0000_s4142" name="Image" r:id="rId6" imgW="3149206" imgH="8609524" progId="">
                  <p:embed/>
                </p:oleObj>
              </mc:Choice>
              <mc:Fallback>
                <p:oleObj name="Image" r:id="rId6" imgW="3149206" imgH="8609524" progId="">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1013" y="0"/>
                        <a:ext cx="2312987"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293" name="Rectangle 5"/>
          <p:cNvSpPr>
            <a:spLocks noGrp="1" noChangeArrowheads="1"/>
          </p:cNvSpPr>
          <p:nvPr>
            <p:ph type="title"/>
          </p:nvPr>
        </p:nvSpPr>
        <p:spPr>
          <a:xfrm>
            <a:off x="533400" y="0"/>
            <a:ext cx="5486400" cy="1143000"/>
          </a:xfrm>
        </p:spPr>
        <p:txBody>
          <a:bodyPr/>
          <a:lstStyle/>
          <a:p>
            <a:pPr eaLnBrk="1" hangingPunct="1">
              <a:defRPr/>
            </a:pPr>
            <a:r>
              <a:rPr lang="fa-IR" dirty="0" smtClean="0"/>
              <a:t>شکستگی دوبل ساق پا</a:t>
            </a:r>
            <a:endParaRPr lang="en-US" dirty="0" smtClean="0"/>
          </a:p>
        </p:txBody>
      </p:sp>
      <p:sp>
        <p:nvSpPr>
          <p:cNvPr id="12294" name="Rectangle 6"/>
          <p:cNvSpPr>
            <a:spLocks noGrp="1" noChangeArrowheads="1"/>
          </p:cNvSpPr>
          <p:nvPr>
            <p:ph type="body" sz="half" idx="1"/>
          </p:nvPr>
        </p:nvSpPr>
        <p:spPr>
          <a:xfrm>
            <a:off x="533400" y="1219200"/>
            <a:ext cx="5562600" cy="4800600"/>
          </a:xfrm>
        </p:spPr>
        <p:txBody>
          <a:bodyPr/>
          <a:lstStyle/>
          <a:p>
            <a:pPr marL="0" indent="0" eaLnBrk="1" hangingPunct="1">
              <a:lnSpc>
                <a:spcPct val="90000"/>
              </a:lnSpc>
              <a:buNone/>
            </a:pPr>
            <a:r>
              <a:rPr lang="fa-IR" sz="3000" dirty="0" smtClean="0"/>
              <a:t>شکستگی مارپیچی تیبیا و چند تکه ای فیبولا</a:t>
            </a:r>
          </a:p>
          <a:p>
            <a:pPr marL="0" indent="0" eaLnBrk="1" hangingPunct="1">
              <a:lnSpc>
                <a:spcPct val="90000"/>
              </a:lnSpc>
              <a:buNone/>
            </a:pPr>
            <a:r>
              <a:rPr lang="fa-IR" sz="3000" dirty="0" smtClean="0"/>
              <a:t>نمای روبرو</a:t>
            </a:r>
            <a:endParaRPr lang="en-US" sz="3000" dirty="0" smtClean="0"/>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294">
                                            <p:txEl>
                                              <p:pRg st="0" end="0"/>
                                            </p:txEl>
                                          </p:spTgt>
                                        </p:tgtEl>
                                        <p:attrNameLst>
                                          <p:attrName>style.visibility</p:attrName>
                                        </p:attrNameLst>
                                      </p:cBhvr>
                                      <p:to>
                                        <p:strVal val="visible"/>
                                      </p:to>
                                    </p:set>
                                    <p:animEffect transition="in" filter="blinds(horizontal)">
                                      <p:cBhvr>
                                        <p:cTn id="7" dur="500"/>
                                        <p:tgtEl>
                                          <p:spTgt spid="122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294">
                                            <p:txEl>
                                              <p:pRg st="1" end="1"/>
                                            </p:txEl>
                                          </p:spTgt>
                                        </p:tgtEl>
                                        <p:attrNameLst>
                                          <p:attrName>style.visibility</p:attrName>
                                        </p:attrNameLst>
                                      </p:cBhvr>
                                      <p:to>
                                        <p:strVal val="visible"/>
                                      </p:to>
                                    </p:set>
                                    <p:animEffect transition="in" filter="blinds(horizontal)">
                                      <p:cBhvr>
                                        <p:cTn id="12" dur="500"/>
                                        <p:tgtEl>
                                          <p:spTgt spid="1229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4"/>
          <p:cNvGraphicFramePr>
            <a:graphicFrameLocks noChangeAspect="1"/>
          </p:cNvGraphicFramePr>
          <p:nvPr>
            <p:custDataLst>
              <p:tags r:id="rId3"/>
            </p:custDataLst>
          </p:nvPr>
        </p:nvGraphicFramePr>
        <p:xfrm>
          <a:off x="0" y="0"/>
          <a:ext cx="3190875" cy="6858000"/>
        </p:xfrm>
        <a:graphic>
          <a:graphicData uri="http://schemas.openxmlformats.org/presentationml/2006/ole">
            <mc:AlternateContent xmlns:mc="http://schemas.openxmlformats.org/markup-compatibility/2006">
              <mc:Choice xmlns:v="urn:schemas-microsoft-com:vml" Requires="v">
                <p:oleObj spid="_x0000_s5166" name="Image" r:id="rId6" imgW="4091776" imgH="8793505" progId="">
                  <p:embed/>
                </p:oleObj>
              </mc:Choice>
              <mc:Fallback>
                <p:oleObj name="Image" r:id="rId6" imgW="4091776" imgH="8793505" progId="">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31908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17" name="Rectangle 5"/>
          <p:cNvSpPr>
            <a:spLocks noGrp="1" noChangeArrowheads="1"/>
          </p:cNvSpPr>
          <p:nvPr>
            <p:ph type="title"/>
          </p:nvPr>
        </p:nvSpPr>
        <p:spPr>
          <a:xfrm>
            <a:off x="3352800" y="76200"/>
            <a:ext cx="5791200" cy="1905000"/>
          </a:xfrm>
        </p:spPr>
        <p:txBody>
          <a:bodyPr/>
          <a:lstStyle/>
          <a:p>
            <a:pPr eaLnBrk="1" hangingPunct="1">
              <a:defRPr/>
            </a:pPr>
            <a:r>
              <a:rPr lang="fa-IR" dirty="0" smtClean="0"/>
              <a:t>نمای لترال</a:t>
            </a:r>
            <a:endParaRPr lang="en-US" dirty="0" smtClean="0"/>
          </a:p>
        </p:txBody>
      </p:sp>
      <p:sp>
        <p:nvSpPr>
          <p:cNvPr id="13319" name="Rectangle 7"/>
          <p:cNvSpPr>
            <a:spLocks noGrp="1" noChangeArrowheads="1"/>
          </p:cNvSpPr>
          <p:nvPr>
            <p:ph type="body" sz="half" idx="2"/>
          </p:nvPr>
        </p:nvSpPr>
        <p:spPr>
          <a:xfrm>
            <a:off x="3733800" y="1905000"/>
            <a:ext cx="4800600" cy="4191000"/>
          </a:xfrm>
        </p:spPr>
        <p:txBody>
          <a:bodyPr/>
          <a:lstStyle/>
          <a:p>
            <a:pPr marL="0" indent="0" eaLnBrk="1" hangingPunct="1">
              <a:lnSpc>
                <a:spcPct val="90000"/>
              </a:lnSpc>
              <a:buNone/>
            </a:pPr>
            <a:r>
              <a:rPr lang="fa-IR" dirty="0" smtClean="0"/>
              <a:t>نمای ناکافی( شکستگی فیبولا بطور کامل دیده نمیشود – مفصل زانو و مچ پا دیده نمیشود )</a:t>
            </a:r>
            <a:endParaRPr lang="en-US" dirty="0" smtClean="0"/>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319">
                                            <p:txEl>
                                              <p:pRg st="0" end="0"/>
                                            </p:txEl>
                                          </p:spTgt>
                                        </p:tgtEl>
                                        <p:attrNameLst>
                                          <p:attrName>style.visibility</p:attrName>
                                        </p:attrNameLst>
                                      </p:cBhvr>
                                      <p:to>
                                        <p:strVal val="visible"/>
                                      </p:to>
                                    </p:set>
                                    <p:animEffect transition="in" filter="dissolve">
                                      <p:cBhvr>
                                        <p:cTn id="7" dur="500"/>
                                        <p:tgtEl>
                                          <p:spTgt spid="133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7"/>
  <p:tag name="MMPROD_UIDATA" val="&lt;database version=&quot;7.0&quot;&gt;&lt;object type=&quot;1&quot; unique_id=&quot;10001&quot;&gt;&lt;property id=&quot;20141&quot; value=&quot;Fractures&quot;/&gt;&lt;property id=&quot;20144&quot; value=&quot;1&quot;/&gt;&lt;property id=&quot;20146&quot; value=&quot;0&quot;/&gt;&lt;property id=&quot;20147&quot; value=&quot;0&quot;/&gt;&lt;property id=&quot;20148&quot; value=&quot;5&quot;/&gt;&lt;property id=&quot;20180&quot; value=&quot;1&quot;/&gt;&lt;property id=&quot;20181&quot; value=&quot;1&quot;/&gt;&lt;property id=&quot;20182&quot; value=&quot;0&quot;/&gt;&lt;property id=&quot;20183&quot; value=&quot;1&quot;/&gt;&lt;property id=&quot;20184&quot; value=&quot;7&quot;/&gt;&lt;property id=&quot;20224&quot; value=&quot;I:\Rad553\2010\Presentation_folder\UNIT4\fracture&quot;/&gt;&lt;property id=&quot;20250&quot; value=&quot;0&quot;/&gt;&lt;property id=&quot;20251&quot; value=&quot;0&quot;/&gt;&lt;property id=&quot;20259&quot; value=&quot;0&quot;/&gt;&lt;object type=&quot;8&quot; unique_id=&quot;15781&quot;&gt;&lt;/object&gt;&lt;object type=&quot;2&quot; unique_id=&quot;15782&quot;&gt;&lt;object type=&quot;3&quot; unique_id=&quot;15783&quot;&gt;&lt;property id=&quot;20148&quot; value=&quot;5&quot;/&gt;&lt;property id=&quot;20300&quot; value=&quot;Slide 1 - &amp;quot;Fractures&amp;quot;&quot;/&gt;&lt;property id=&quot;20303&quot; value=&quot;Gerald R. Aben, MD&quot;/&gt;&lt;property id=&quot;20307&quot; value=&quot;256&quot;/&gt;&lt;property id=&quot;20309&quot; value=&quot;27326&quot;/&gt;&lt;/object&gt;&lt;object type=&quot;3&quot; unique_id=&quot;15784&quot;&gt;&lt;property id=&quot;20148&quot; value=&quot;5&quot;/&gt;&lt;property id=&quot;20300&quot; value=&quot;Slide 2 - &amp;quot;Normal Bone and Normal Ossification&amp;#x0D;&amp;#x0A;Bone Terms&amp;quot;&quot;/&gt;&lt;property id=&quot;20303&quot; value=&quot;Gerald R. Aben, MD&quot;/&gt;&lt;property id=&quot;20307&quot; value=&quot;257&quot;/&gt;&lt;property id=&quot;20309&quot; value=&quot;27326&quot;/&gt;&lt;/object&gt;&lt;object type=&quot;3&quot; unique_id=&quot;15785&quot;&gt;&lt;property id=&quot;20148&quot; value=&quot;5&quot;/&gt;&lt;property id=&quot;20300&quot; value=&quot;Slide 3 - &amp;quot;Fracture Classifications&amp;quot;&quot;/&gt;&lt;property id=&quot;20303&quot; value=&quot;Gerald R. Aben, MD&quot;/&gt;&lt;property id=&quot;20307&quot; value=&quot;258&quot;/&gt;&lt;property id=&quot;20309&quot; value=&quot;27326&quot;/&gt;&lt;/object&gt;&lt;object type=&quot;3&quot; unique_id=&quot;15786&quot;&gt;&lt;property id=&quot;20148&quot; value=&quot;5&quot;/&gt;&lt;property id=&quot;20300&quot; value=&quot;Slide 4 - &amp;quot;Fracture Classifications&amp;quot;&quot;/&gt;&lt;property id=&quot;20303&quot; value=&quot;Gerald R. Aben, MD&quot;/&gt;&lt;property id=&quot;20307&quot; value=&quot;259&quot;/&gt;&lt;property id=&quot;20309&quot; value=&quot;27326&quot;/&gt;&lt;/object&gt;&lt;object type=&quot;3&quot; unique_id=&quot;15787&quot;&gt;&lt;property id=&quot;20148&quot; value=&quot;5&quot;/&gt;&lt;property id=&quot;20300&quot; value=&quot;Slide 5 - &amp;quot;Fracture Position&amp;#x0D;&amp;#x0A;&amp;#x0D;&amp;#x0A;Distal Relationship to Proximal&amp;quot;&quot;/&gt;&lt;property id=&quot;20303&quot; value=&quot;Gerald R. Aben, MD&quot;/&gt;&lt;property id=&quot;20307&quot; value=&quot;260&quot;/&gt;&lt;property id=&quot;20309&quot; value=&quot;27326&quot;/&gt;&lt;/object&gt;&lt;object type=&quot;3&quot; unique_id=&quot;15788&quot;&gt;&lt;property id=&quot;20148&quot; value=&quot;5&quot;/&gt;&lt;property id=&quot;20300&quot; value=&quot;Slide 6 - &amp;quot;Fracture Evaluation&amp;quot;&quot;/&gt;&lt;property id=&quot;20303&quot; value=&quot;Gerald R. Aben, MD&quot;/&gt;&lt;property id=&quot;20307&quot; value=&quot;261&quot;/&gt;&lt;property id=&quot;20309&quot; value=&quot;27326&quot;/&gt;&lt;/object&gt;&lt;object type=&quot;3&quot; unique_id=&quot;15789&quot;&gt;&lt;property id=&quot;20148&quot; value=&quot;5&quot;/&gt;&lt;property id=&quot;20300&quot; value=&quot;Slide 7 - &amp;quot;Fracture Evaluation&amp;quot;&quot;/&gt;&lt;property id=&quot;20303&quot; value=&quot;Gerald R. Aben, MD&quot;/&gt;&lt;property id=&quot;20307&quot; value=&quot;262&quot;/&gt;&lt;property id=&quot;20309&quot; value=&quot;27326&quot;/&gt;&lt;/object&gt;&lt;object type=&quot;3&quot; unique_id=&quot;15790&quot;&gt;&lt;property id=&quot;20148&quot; value=&quot;5&quot;/&gt;&lt;property id=&quot;20300&quot; value=&quot;Slide 8 - &amp;quot;Lower Leg Fracture&amp;quot;&quot;/&gt;&lt;property id=&quot;20303&quot; value=&quot;Gerald R. Aben, MD&quot;/&gt;&lt;property id=&quot;20307&quot; value=&quot;263&quot;/&gt;&lt;property id=&quot;20309&quot; value=&quot;27326&quot;/&gt;&lt;/object&gt;&lt;object type=&quot;3&quot; unique_id=&quot;15791&quot;&gt;&lt;property id=&quot;20148&quot; value=&quot;5&quot;/&gt;&lt;property id=&quot;20300&quot; value=&quot;Slide 9 - &amp;quot;Lower Leg Fracture Lateral View&amp;quot;&quot;/&gt;&lt;property id=&quot;20303&quot; value=&quot;Gerald R. Aben, MD&quot;/&gt;&lt;property id=&quot;20307&quot; value=&quot;264&quot;/&gt;&lt;property id=&quot;20309&quot; value=&quot;27326&quot;/&gt;&lt;/object&gt;&lt;object type=&quot;3&quot; unique_id=&quot;15792&quot;&gt;&lt;property id=&quot;20148&quot; value=&quot;5&quot;/&gt;&lt;property id=&quot;20300&quot; value=&quot;Slide 10 - &amp;quot;Forearm Fracture&amp;quot;&quot;/&gt;&lt;property id=&quot;20303&quot; value=&quot;Gerald R. Aben, MD&quot;/&gt;&lt;property id=&quot;20307&quot; value=&quot;265&quot;/&gt;&lt;property id=&quot;20309&quot; value=&quot;27326&quot;/&gt;&lt;/object&gt;&lt;object type=&quot;3&quot; unique_id=&quot;15793&quot;&gt;&lt;property id=&quot;20148&quot; value=&quot;5&quot;/&gt;&lt;property id=&quot;20300&quot; value=&quot;Slide 11 - &amp;quot;T Type Fracture&amp;quot;&quot;/&gt;&lt;property id=&quot;20303&quot; value=&quot;Gerald R. Aben, MD&quot;/&gt;&lt;property id=&quot;20307&quot; value=&quot;266&quot;/&gt;&lt;property id=&quot;20309&quot; value=&quot;27326&quot;/&gt;&lt;/object&gt;&lt;object type=&quot;3&quot; unique_id=&quot;15794&quot;&gt;&lt;property id=&quot;20148&quot; value=&quot;5&quot;/&gt;&lt;property id=&quot;20300&quot; value=&quot;Slide 12 - &amp;quot;Impaction Fracture Radius&amp;quot;&quot;/&gt;&lt;property id=&quot;20303&quot; value=&quot;Gerald R. Aben, MD&quot;/&gt;&lt;property id=&quot;20307&quot; value=&quot;267&quot;/&gt;&lt;property id=&quot;20309&quot; value=&quot;27326&quot;/&gt;&lt;/object&gt;&lt;object type=&quot;3&quot; unique_id=&quot;15795&quot;&gt;&lt;property id=&quot;20148&quot; value=&quot;5&quot;/&gt;&lt;property id=&quot;20300&quot; value=&quot;Slide 13 - &amp;quot;Tibia Fracture&amp;quot;&quot;/&gt;&lt;property id=&quot;20303&quot; value=&quot;Gerald R. Aben, MD&quot;/&gt;&lt;property id=&quot;20307&quot; value=&quot;268&quot;/&gt;&lt;property id=&quot;20309&quot; value=&quot;27326&quot;/&gt;&lt;/object&gt;&lt;object type=&quot;3&quot; unique_id=&quot;15796&quot;&gt;&lt;property id=&quot;20148&quot; value=&quot;5&quot;/&gt;&lt;property id=&quot;20300&quot; value=&quot;Slide 14 - &amp;quot;Comminuted Fracture &amp;quot;&quot;/&gt;&lt;property id=&quot;20303&quot; value=&quot;Gerald R. Aben, MD&quot;/&gt;&lt;property id=&quot;20307&quot; value=&quot;269&quot;/&gt;&lt;property id=&quot;20309&quot; value=&quot;27326&quot;/&gt;&lt;/object&gt;&lt;object type=&quot;3&quot; unique_id=&quot;15797&quot;&gt;&lt;property id=&quot;20148&quot; value=&quot;5&quot;/&gt;&lt;property id=&quot;20300&quot; value=&quot;Slide 16 - &amp;quot;Scaphoid Fracture Old&amp;quot;&quot;/&gt;&lt;property id=&quot;20303&quot; value=&quot;Gerald R. Aben, MD&quot;/&gt;&lt;property id=&quot;20307&quot; value=&quot;270&quot;/&gt;&lt;property id=&quot;20309&quot; value=&quot;27326&quot;/&gt;&lt;/object&gt;&lt;object type=&quot;3&quot; unique_id=&quot;15798&quot;&gt;&lt;property id=&quot;20148&quot; value=&quot;5&quot;/&gt;&lt;property id=&quot;20300&quot; value=&quot;Slide 17 - &amp;quot;Scaphoid Fracture&amp;quot;&quot;/&gt;&lt;property id=&quot;20303&quot; value=&quot;Gerald R. Aben, MD&quot;/&gt;&lt;property id=&quot;20307&quot; value=&quot;271&quot;/&gt;&lt;property id=&quot;20309&quot; value=&quot;27326&quot;/&gt;&lt;/object&gt;&lt;object type=&quot;3&quot; unique_id=&quot;15799&quot;&gt;&lt;property id=&quot;20148&quot; value=&quot;5&quot;/&gt;&lt;property id=&quot;20300&quot; value=&quot;Slide 24 - &amp;quot;Tibial Stress Fracture&amp;quot;&quot;/&gt;&lt;property id=&quot;20303&quot; value=&quot;Gerald R. Aben, MD&quot;/&gt;&lt;property id=&quot;20307&quot; value=&quot;272&quot;/&gt;&lt;property id=&quot;20309&quot; value=&quot;27326&quot;/&gt;&lt;/object&gt;&lt;object type=&quot;3&quot; unique_id=&quot;15800&quot;&gt;&lt;property id=&quot;20148&quot; value=&quot;5&quot;/&gt;&lt;property id=&quot;20300&quot; value=&quot;Slide 25 - &amp;quot;Healing Stress Fracture&amp;quot;&quot;/&gt;&lt;property id=&quot;20303&quot; value=&quot;Gerald R. Aben, MD&quot;/&gt;&lt;property id=&quot;20307&quot; value=&quot;273&quot;/&gt;&lt;property id=&quot;20309&quot; value=&quot;27326&quot;/&gt;&lt;/object&gt;&lt;object type=&quot;3&quot; unique_id=&quot;15801&quot;&gt;&lt;property id=&quot;20148&quot; value=&quot;5&quot;/&gt;&lt;property id=&quot;20300&quot; value=&quot;Slide 26 - &amp;quot;Distal Femoral Stress Fracture&amp;quot;&quot;/&gt;&lt;property id=&quot;20303&quot; value=&quot;Gerald R. Aben, MD&quot;/&gt;&lt;property id=&quot;20307&quot; value=&quot;274&quot;/&gt;&lt;property id=&quot;20309&quot; value=&quot;27326&quot;/&gt;&lt;/object&gt;&lt;object type=&quot;3&quot; unique_id=&quot;15802&quot;&gt;&lt;property id=&quot;20148&quot; value=&quot;5&quot;/&gt;&lt;property id=&quot;20300&quot; value=&quot;Slide 28 - &amp;quot;Hip Dislocation – Acetabular Fracture&amp;quot;&quot;/&gt;&lt;property id=&quot;20303&quot; value=&quot;Gerald R. Aben, MD&quot;/&gt;&lt;property id=&quot;20307&quot; value=&quot;275&quot;/&gt;&lt;property id=&quot;20309&quot; value=&quot;27326&quot;/&gt;&lt;/object&gt;&lt;object type=&quot;3&quot; unique_id=&quot;15803&quot;&gt;&lt;property id=&quot;20148&quot; value=&quot;5&quot;/&gt;&lt;property id=&quot;20300&quot; value=&quot;Slide 29 - &amp;quot;Posterior Hip Dislocation&amp;quot;&quot;/&gt;&lt;property id=&quot;20303&quot; value=&quot;Gerald R. Aben, MD&quot;/&gt;&lt;property id=&quot;20307&quot; value=&quot;276&quot;/&gt;&lt;property id=&quot;20309&quot; value=&quot;27326&quot;/&gt;&lt;/object&gt;&lt;object type=&quot;3&quot; unique_id=&quot;15804&quot;&gt;&lt;property id=&quot;20148&quot; value=&quot;5&quot;/&gt;&lt;property id=&quot;20300&quot; value=&quot;Slide 34 - &amp;quot;Cervical Dislocation C4-5&amp;quot;&quot;/&gt;&lt;property id=&quot;20303&quot; value=&quot;Gerald R. Aben, MD&quot;/&gt;&lt;property id=&quot;20307&quot; value=&quot;277&quot;/&gt;&lt;property id=&quot;20309&quot; value=&quot;27326&quot;/&gt;&lt;/object&gt;&lt;object type=&quot;3&quot; unique_id=&quot;26143&quot;&gt;&lt;property id=&quot;20148&quot; value=&quot;5&quot;/&gt;&lt;property id=&quot;20300&quot; value=&quot;Slide 15 - &amp;quot;Scaphoid Fracture&amp;quot;&quot;/&gt;&lt;property id=&quot;20303&quot; value=&quot;Gerald R. Aben, MD&quot;/&gt;&lt;property id=&quot;20307&quot; value=&quot;278&quot;/&gt;&lt;property id=&quot;20309&quot; value=&quot;27326&quot;/&gt;&lt;/object&gt;&lt;object type=&quot;3&quot; unique_id=&quot;26144&quot;&gt;&lt;property id=&quot;20148&quot; value=&quot;5&quot;/&gt;&lt;property id=&quot;20300&quot; value=&quot;Slide 18 - &amp;quot;Radial Head Fracture&amp;quot;&quot;/&gt;&lt;property id=&quot;20303&quot; value=&quot;Gerald R. Aben, MD&quot;/&gt;&lt;property id=&quot;20307&quot; value=&quot;280&quot;/&gt;&lt;property id=&quot;20309&quot; value=&quot;27326&quot;/&gt;&lt;/object&gt;&lt;object type=&quot;3&quot; unique_id=&quot;26145&quot;&gt;&lt;property id=&quot;20148&quot; value=&quot;5&quot;/&gt;&lt;property id=&quot;20300&quot; value=&quot;Slide 19 - &amp;quot;Pathologic Scaphoid Fracture&amp;quot;&quot;/&gt;&lt;property id=&quot;20303&quot; value=&quot;Gerald R. Aben, MD&quot;/&gt;&lt;property id=&quot;20307&quot; value=&quot;281&quot;/&gt;&lt;property id=&quot;20309&quot; value=&quot;27326&quot;/&gt;&lt;/object&gt;&lt;object type=&quot;3&quot; unique_id=&quot;26146&quot;&gt;&lt;property id=&quot;20148&quot; value=&quot;5&quot;/&gt;&lt;property id=&quot;20300&quot; value=&quot;Slide 20 - &amp;quot;Salter I Facture&amp;quot;&quot;/&gt;&lt;property id=&quot;20303&quot; value=&quot;Gerald R. Aben, MD&quot;/&gt;&lt;property id=&quot;20307&quot; value=&quot;282&quot;/&gt;&lt;property id=&quot;20309&quot; value=&quot;27326&quot;/&gt;&lt;/object&gt;&lt;object type=&quot;3&quot; unique_id=&quot;26147&quot;&gt;&lt;property id=&quot;20148&quot; value=&quot;5&quot;/&gt;&lt;property id=&quot;20300&quot; value=&quot;Slide 21 - &amp;quot;Humerus Fracture&amp;quot;&quot;/&gt;&lt;property id=&quot;20303&quot; value=&quot;Gerald R. Aben, MD&quot;/&gt;&lt;property id=&quot;20307&quot; value=&quot;283&quot;/&gt;&lt;property id=&quot;20309&quot; value=&quot;27326&quot;/&gt;&lt;/object&gt;&lt;object type=&quot;3&quot; unique_id=&quot;26148&quot;&gt;&lt;property id=&quot;20148&quot; value=&quot;5&quot;/&gt;&lt;property id=&quot;20300&quot; value=&quot;Slide 22 - &amp;quot;Olecranon Fracture&amp;quot;&quot;/&gt;&lt;property id=&quot;20303&quot; value=&quot;Gerald R. Aben, MD&quot;/&gt;&lt;property id=&quot;20307&quot; value=&quot;284&quot;/&gt;&lt;property id=&quot;20309&quot; value=&quot;27326&quot;/&gt;&lt;/object&gt;&lt;object type=&quot;3&quot; unique_id=&quot;26149&quot;&gt;&lt;property id=&quot;20148&quot; value=&quot;5&quot;/&gt;&lt;property id=&quot;20300&quot; value=&quot;Slide 23 - &amp;quot;Monteggia’s Fracture&amp;quot;&quot;/&gt;&lt;property id=&quot;20303&quot; value=&quot;Gerald R. Aben, MD&quot;/&gt;&lt;property id=&quot;20307&quot; value=&quot;285&quot;/&gt;&lt;property id=&quot;20309&quot; value=&quot;27326&quot;/&gt;&lt;/object&gt;&lt;object type=&quot;3&quot; unique_id=&quot;26150&quot;&gt;&lt;property id=&quot;20148&quot; value=&quot;5&quot;/&gt;&lt;property id=&quot;20300&quot; value=&quot;Slide 27 - &amp;quot;Femoral neck fracture&amp;#x0D;&amp;#x0A;(traumatic s/p fall)&amp;quot;&quot;/&gt;&lt;property id=&quot;20303&quot; value=&quot;Gerald R. Aben, MD&quot;/&gt;&lt;property id=&quot;20307&quot; value=&quot;286&quot;/&gt;&lt;property id=&quot;20309&quot; value=&quot;27326&quot;/&gt;&lt;/object&gt;&lt;object type=&quot;3&quot; unique_id=&quot;26151&quot;&gt;&lt;property id=&quot;20148&quot; value=&quot;5&quot;/&gt;&lt;property id=&quot;20300&quot; value=&quot;Slide 30 - &amp;quot;Tibial Plateau Fracture&amp;quot;&quot;/&gt;&lt;property id=&quot;20303&quot; value=&quot;Gerald R. Aben, MD&quot;/&gt;&lt;property id=&quot;20307&quot; value=&quot;279&quot;/&gt;&lt;property id=&quot;20309&quot; value=&quot;27326&quot;/&gt;&lt;/object&gt;&lt;object type=&quot;3&quot; unique_id=&quot;26152&quot;&gt;&lt;property id=&quot;20148&quot; value=&quot;5&quot;/&gt;&lt;property id=&quot;20300&quot; value=&quot;Slide 31 - &amp;quot;C-3 Fracture/ dislocation&amp;quot;&quot;/&gt;&lt;property id=&quot;20303&quot; value=&quot;Gerald R. Aben, MD&quot;/&gt;&lt;property id=&quot;20307&quot; value=&quot;287&quot;/&gt;&lt;property id=&quot;20309&quot; value=&quot;27326&quot;/&gt;&lt;/object&gt;&lt;object type=&quot;3&quot; unique_id=&quot;26153&quot;&gt;&lt;property id=&quot;20148&quot; value=&quot;5&quot;/&gt;&lt;property id=&quot;20300&quot; value=&quot;Slide 32 - &amp;quot;C-2 Fracture&amp;quot;&quot;/&gt;&lt;property id=&quot;20303&quot; value=&quot;Gerald R. Aben, MD&quot;/&gt;&lt;property id=&quot;20307&quot; value=&quot;288&quot;/&gt;&lt;property id=&quot;20309&quot; value=&quot;27326&quot;/&gt;&lt;/object&gt;&lt;object type=&quot;3&quot; unique_id=&quot;26154&quot;&gt;&lt;property id=&quot;20148&quot; value=&quot;5&quot;/&gt;&lt;property id=&quot;20300&quot; value=&quot;Slide 33 - &amp;quot;Post Op – Halo placement&amp;quot;&quot;/&gt;&lt;property id=&quot;20303&quot; value=&quot;Gerald R. Aben, MD&quot;/&gt;&lt;property id=&quot;20307&quot; value=&quot;289&quot;/&gt;&lt;property id=&quot;20309&quot; value=&quot;27326&quot;/&gt;&lt;/object&gt;&lt;/object&gt;&lt;object type=&quot;10&quot; unique_id=&quot;27323&quot;&gt;&lt;object type=&quot;11&quot; unique_id=&quot;27324&quot;&gt;&lt;property id=&quot;20180&quot; value=&quot;1&quot;/&gt;&lt;property id=&quot;20181&quot; value=&quot;1&quot;/&gt;&lt;property id=&quot;20182&quot; value=&quot;0&quot;/&gt;&lt;property id=&quot;20183&quot; value=&quot;1&quot;/&gt;&lt;/object&gt;&lt;object type=&quot;12&quot; unique_id=&quot;27327&quot;&gt;&lt;/object&gt;&lt;/object&gt;&lt;object type=&quot;4&quot; unique_id=&quot;27325&quot;&gt;&lt;object type=&quot;5&quot; unique_id=&quot;27326&quot;&gt;&lt;property id=&quot;20149&quot; value=&quot;Gerald R. Aben, MD&quot;/&gt;&lt;property id=&quot;20150&quot; value=&quot;Associate Professor Radiology&quot;/&gt;&lt;property id=&quot;20153&quot; value=&quot;aben@msu.edu&quot;/&gt;&lt;/object&gt;&lt;/object&gt;&lt;/object&gt;&lt;/database&gt;"/>
  <p:tag name="MMPROD_THEME_BG_IMAGE" val=""/>
  <p:tag name="MMPROD_27326PHOTO" val=""/>
  <p:tag name="MMPROD_27326LOGO" val=""/>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DQoJCTx1aXNob3cgbmFtZT0iYWx3YXlzU2NydW5jaCIgdmFsdWU9ImZhbHNlIi8+DQoJCTx1aXNob3cgbmFtZT0iaW5pdGlhbGRpc3BsYXltb2RlaXNub3JtYWwiIHZhbHVlPSJ0cnVlIi8+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whLS1xdWl6IHBvZCBhbmQgbWVzc2FnZSBib3ggdGV4dHMtLT4NCgkJPHVpdGV4dCBuYW1lPSJRVUlaUE9EX1FVSVpfQVRURU1QVCIgdmFsdWU9IlF1aXogQXR0ZW1wdDoiLz4NCgkJPHVpdGV4dCBuYW1lPSJRVUlaUE9EX1FVSVpfQVRURU1QVF9WQUxVRSIgdmFsdWU9IiVuIG9mICV0Ii8+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DQoJCTx1aXRleHQgbmFtZT0iUVVJWlBPRF9RVUlaQVRNUFRfSU5GIiB2YWx1ZT0iSW5maW5pdGUiLz4NCgkJPHVpdGV4dCBuYW1lPSJRVUlaUE9EX1FVRVNBVE1QVF9JTkYiIHZhbHVlPSJJbmZpbml0ZSIvPg0KCQk8dWl0ZXh0IG5hbWU9IldBUk5JTkdNU0dfWUVTU1RSSU5HIiB2YWx1ZT0iWWVzIi8+DQoJCTx1aXRleHQgbmFtZT0iV0FSTklOR01TR19OT1NUUklORyIgdmFsdWU9Ik5vIi8+DQoJCTx1aXRleHQgbmFtZT0iV0FSTklOR01TR19USVRMRVNUUklORyIgdmFsdWU9IlF1aXogTmF2aWdhdGlvbiBXYXJuaW5nIi8+DQoJCTx1aXRleHQgbmFtZT0iV0FSTklOR01TR19NU0dTVFJJTkciIHZhbHVlPSJUaGVyZSBhcmUgdW4tYXR0ZW1wdGVkIHF1ZXN0aW9ucyBpbiB0aGlzIFF1aXouJiN4QTsmI3hBO0NsaWNraW5nIFllcyB3aWxsIHRha2UgeW91IG91dCBvZiB0aGUgUXVpei4gQ2xpY2sgTm8gdG8gY29udGludWUgdGhlIFF1aXouIi8+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DQoJCTx1aXRleHQgbmFtZT0iRE9DV1JBUF9USVRMRSIgdmFsdWU9IlByZXNlbnRlciBGaWxlIEF0dGFjaG1lbnQiLz4NCgkJPHVpdGV4dCBuYW1lPSJET0NXUkFQX01TRyIgdmFsdWU9IlNhdmUgdG8gTXkgQ29tcHV0ZXIiLz4NCgkJPHVpdGV4dCBuYW1lPSJET0NXUkFQX1BST01QVCIgdmFsdWU9IkNsaWNrIHRvIERvd25sb2F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DQoJCTx1aXRleHQgbmFtZT0iU0NSVUJCQVJTVEFUVVNfVklEUExBWUlORyIgdmFsdWU9IlbDrWRlbyBlbiByZXByb2QuIi8+DQoJCTx1aXRleHQgbmFtZT0iU0NSVUJCQVJTVEFUVVNfTE9BRElORyIgdmFsdWU9IkNhcmdhbmRvIi8+DQoJCTx1aXRleHQgbmFtZT0iU0NSVUJCQVJTVEFUVVNfQlVGRkVSSU5HIiB2YWx1ZT0iQWxtYWNlbmFuZG8gZW4gYsO6ZmVyIi8+DQoJCTx1aXRleHQgbmFtZT0iU0NSVUJCQVJTVEFUVVNfUVVFU1RJT04iIHZhbHVlPSJDb250ZXN0YXIgcHJlZ3VudGEiLz4NCgkJPHVpdGV4dCBuYW1lPSJTQ1JVQkJBUlNUQVRVU19SRVZJRVdRVUlaIiB2YWx1ZT0iUmV2aXNhbmRvIHBydWViYSIvPg0KCQk8IS0tIHN1YnN0aXR1dGlvbjogJW0gPT0gbWludXRlcyByZW1haW5pbmcgLS0+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DQoJCTx1aXRleHQgbmFtZT0iQklPQlROX1RJVExFIiB2YWx1ZT0iQmlvZ3JhZsOtYSIvPg0KCQk8dWl0ZXh0IG5hbWU9IkRJVklERVJCVE5fVElUTEUiIHZhbHVlPSJ8Ii8+DQoJCTx1aXRleHQgbmFtZT0iQ09OVEFDVEJUTl9USVRMRSIgdmFsdWU9IkNvbnRhY3RvIi8+DQoJCTx1aXRleHQgbmFtZT0iVEFCX1FVSVoiIHZhbHVlPSJQcnVlYmEiLz4NCgkJPHVpdGV4dCBuYW1lPSJUQUJfT1VUTElORSIgdmFsdWU9IkNvbnRvcm5vIi8+DQoJCTx1aXRleHQgbmFtZT0iVEFCX1RIVU1CIiB2YWx1ZT0iTWluaWF0LiIvPg0KCQk8dWl0ZXh0IG5hbWU9IlRBQl9OT1RFUyIgdmFsdWU9Ik5vdGFzIi8+DQoJCTx1aXRleHQgbmFtZT0iVEFCX1NFQVJDSCIgdmFsdWU9IkJ1c2NhciIvPg0KCQk8dWl0ZXh0IG5hbWU9IlNMSURFX0hFQURJTkciIHZhbHVlPSJUw610dWxvIGRlIGRpYXBvc2l0aXZhIi8+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DQoJCTx1aXRleHQgbmFtZT0iQVRUQUNITkFNRV9IRUFESU5HIiB2YWx1ZT0iTm9tYnJlIGRlIGFyY2hpdm8iLz4NCgkJPHVpdGV4dCBuYW1lPSJBVFRBQ0hTSVpFX0hFQURJTkciIHZhbHVlPSJUYW1hw7FvIi8+DQoJCTx1aXRleHQgbmFtZT0iU0xJREVfTk9URVMiIHZhbHVlPSJOb3RhcyBkZSBkaWFwb3NpdGl2YS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lNpbGVuY2lhciIvPg0KCQk8dWl0ZXh0IG5hbWU9IkRPQ1dSQVBfVElUTEUiIHZhbHVlPSJBcmNoaXZvIGFkanVudG8gZGUgUHJlc2VudGVyIi8+DQoJCTx1aXRleHQgbmFtZT0iRE9DV1JBUF9NU0ciIHZhbHVlPSJHdWFyZGFyIGVuIE1pIFBDIi8+DQoJCTx1aXRleHQgbmFtZT0iRE9DV1JBUF9QUk9NUFQiIHZhbHVlPSJIYWdhIGNsaWMgZW4gRGVzY2FyZ2Fy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DQoJCTx1aXRleHQgbmFtZT0iUVVJWlBPRF9RVUVTVFlQRV9TVFIiIHZhbHVlPSJUaXBvOiAlcyIvPg0KCQk8dWl0ZXh0IG5hbWU9IlFVSVpQT0RfUVVFU1RZUEVfR1JEIiB2YWx1ZT0iQ29uIHZhbHV0YXppb25lIi8+DQoJCTx1aXRleHQgbmFtZT0iUVVJWlBPRF9RVUVTVFlQRV9TVlkiIHZhbHVlPSJJbmRhZ2luZSIvPg0KCQk8dWl0ZXh0IG5hbWU9IlFVSVpQT0RfUVVJWkFUTVBUX0lORiIgdmFsdWU9IkluZmluaXRpIi8+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DQoJCTx1aXRleHQgbmFtZT0iRE9DV1JBUF9USVRMRSIgdmFsdWU9IkFsbGVnYXRvIGZpbGUgUHJlc2VudGVyIi8+DQoJCTx1aXRleHQgbmFtZT0iRE9DV1JBUF9NU0ciIHZhbHVlPSJTYWx2YSBpbiBSaXNvcnNlIGRlbCBjb21wdXRlciIvPg0KCQk8dWl0ZXh0IG5hbWU9IkRPQ1dSQVBfUFJPTVBUIiB2YWx1ZT0iQ2xpYyBwZXIgc2NhcmljYXJlIi8+DQoJPC9sYW5ndWFnZT4NCgk8bGFuZ3VhZ2UgaWQ9Im5s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DQoJCTx1aXRleHQgbmFtZT0iU0NSVUJCQVJTVEFUVVNfVklEUExBWUlORyIgdmFsdWU9IlZpZGVvIGFmc3BlbGVuIi8+DQoJCTx1aXRleHQgbmFtZT0iU0NSVUJCQVJTVEFUVVNfTE9BRElORyIgdmFsdWU9IkxhZGVuIi8+DQoJCTx1aXRleHQgbmFtZT0iU0NSVUJCQVJTVEFUVVNfQlVGRkVSSU5HIiB2YWx1ZT0iQnVmZmVyZW4iLz4NCgkJPHVpdGV4dCBuYW1lPSJTQ1JVQkJBUlNUQVRVU19RVUVTVElPTiIgdmFsdWU9IlZyYWFnIG1ldCBhbnR3b29yZCIvPg0KCQk8dWl0ZXh0IG5hbWU9IlNDUlVCQkFSU1RBVFVTX1JFVklFV1FVSVoiIHZhbHVlPSJRdWl6IGNvbnRyb2xlcmVuIi8+DQoJCTwhLS0gc3Vic3RpdHV0aW9uOiAlbSA9PSBtaW51dGVzIHJlbWFpbmluZyAtLT4NCgkJPCEtLSBzdWJzdGl0dXRpb246ICVzID09IHNlY29uZHMgcmVtYWluaW5nIC0tPg0KCQk8dWl0ZXh0IG5hbWU9IkVMQVBTRUQiIHZhbHVlPSJFciByZXN0ZXJlbiAlbSBtaW51dGVuICVzIHNlY29uZGVuIi8+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DQoJCTx1aXRleHQgbmFtZT0iVEFCX1FVSVoiIHZhbHVlPSJRdWl6Ii8+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DQoJCTx1aXRleHQgbmFtZT0iU0VBUkNIX0hFQURJTkciIHZhbHVlPSJab2VrZW4gbmFhciB0ZWtzdDoiLz4NCgkJPHVpdGV4dCBuYW1lPSJUSFVNQl9IRUFESU5HIiB2YWx1ZT0iRGlhIi8+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DQoJCTwhLS1xdWl6IHBvZCBhbmQgbWVzc2FnZSBib3ggdGV4dHMtLT4NCgkJPHVpdGV4dCBuYW1lPSJRVUlaUE9EX1FVSVpfQVRURU1QVCIgdmFsdWU9IlF1aXpwb2dpbmc6Ii8+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DQoJCTx1aXRleHQgbmFtZT0iUVVJWlBPRF9RVUVTVFlQRV9TVFIiIHZhbHVlPSJUeXBlOiAlcyIvPg0KCQk8dWl0ZXh0IG5hbWU9IlFVSVpQT0RfUVVFU1RZUEVfR1JEIiB2YWx1ZT0iVGVsdCB2b29yIHNjb3JlIi8+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JPGxhbmd1YWdlIGlkPSJ0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F5dCAlbiIvPg0KCQk8IS0tIHN1YnN0aXR1dGlvbjogJW4gPT0gc2xpZGUgbnVtYmVyIC0tPg0KCQk8IS0tIHN1YnN0aXR1dGlvbjogJXQgPT0gdG90YWwgc2xpZGUgY291bnQgLS0+DQoJCTx1aXRleHQgbmFtZT0iU0NSVUJCQVJTVEFUVVNfU0xJREVJTkZPIiB2YWx1ZT0iU2xheXQgJW4gLyAldCB8ICIvPg0KCQk8dWl0ZXh0IG5hbWU9IlNDUlVCQkFSU1RBVFVTX1NUT1BQRUQiIHZhbHVlPSJEdXJkdXJ1bGR1Ii8+DQoJCTx1aXRleHQgbmFtZT0iU0NSVUJCQVJTVEFUVVNfUExBWUlORyIgdmFsdWU9Ik95bmF0xLFsxLF5b3IiLz4NCgkJPHVpdGV4dCBuYW1lPSJTQ1JVQkJBUlNUQVRVU19OT0FVRElPIiB2YWx1ZT0iU2VzIFlvayIvPg0KCQk8dWl0ZXh0IG5hbWU9IlNDUlVCQkFSU1RBVFVTX1ZJRFBMQVlJTkciIHZhbHVlPSJWaWRlbyBPeW5hdMSxbMSxeW9yIi8+DQoJCTx1aXRleHQgbmFtZT0iU0NSVUJCQVJTVEFUVVNfTE9BRElORyIgdmFsdWU9IlnDvGtsZW5peW9yIi8+DQoJCTx1aXRleHQgbmFtZT0iU0NSVUJCQVJTVEFUVVNfQlVGRkVSSU5HIiB2YWx1ZT0iQXJhYmVsbGXEn2UgQWzEsW7EsXlvciIvPg0KCQk8dWl0ZXh0IG5hbWU9IlNDUlVCQkFSU1RBVFVTX1FVRVNUSU9OIiB2YWx1ZT0iU29ydXl1IFlhbsSxdGxhIi8+DQoJCTx1aXRleHQgbmFtZT0iU0NSVUJCQVJTVEFUVVNfUkVWSUVXUVVJWiIgdmFsdWU9IlPEsW5hdiDEsG5jZWxlbml5b3IiLz4NCgkJPCEtLSBzdWJzdGl0dXRpb246ICVtID09IG1pbnV0ZXMgcmVtYWluaW5nIC0tPg0KCQk8IS0tIHN1YnN0aXR1dGlvbjogJXMgPT0gc2Vjb25kcyByZW1haW5pbmcgLS0+DQoJCTx1aXRleHQgbmFtZT0iRUxBUFNFRCIgdmFsdWU9IiVtIERha2lrYSAlcyBTYW5peWUgS2FsZMSxIi8+DQoJCTx1aXRleHQgbmFtZT0iTk9URk9VTkQiIHZhbHVlPSJIZXJoYW5naSBCaXIgxZ5leSBCdWx1bm1hZMSxIi8+DQoJCTx1aXRleHQgbmFtZT0iQVRUQUNITUVOVFMiIHZhbHVlPSJFa2xlci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sSwcnRpYmF0Ii8+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CEtLXF1aXogcG9kIGFuZCBtZXNzYWdlIGJveCB0ZXh0cy0tPg0KCQk8dWl0ZXh0IG5hbWU9IlFVSVpQT0RfUVVJWl9BVFRFTVBUIiB2YWx1ZT0iU8SxbmF2IERlbmVtZXNpOiIvPg0KCQk8dWl0ZXh0IG5hbWU9IlFVSVpQT0RfUVVJWl9BVFRFTVBUX1ZBTFVFIiB2YWx1ZT0iJW4vJXQiLz4NCgkJPHVpdGV4dCBuYW1lPSJRVUlaUE9EX1FVSVpfU0NPUkUiIHZhbHVlPSJQdWFuOiIvPg0KCQk8dWl0ZXh0IG5hbWU9IlFVSVpQT0RfUVVJWl9QQVNTU0NPUkUiIHZhbHVlPSJHZcOnbWUgUHVhbsSxOiIvPg0KCQk8dWl0ZXh0IG5hbWU9IlFVSVpQT0RfUVVJWl9NQVhTQ09SRSIgdmFsdWU9Ik1ha3NpbXVtIFB1YW46Ii8+DQoJCTx1aXRleHQgbmFtZT0iUVVJWlBPRF9RVUVTQVRNUFRfU1RSIiB2YWx1ZT0iRGVuZW1lOiAlbi8ldCIvPg0KCQk8dWl0ZXh0IG5hbWU9IlFVSVpQT0RfUVVFU1RZUEVfU1RSIiB2YWx1ZT0iVMO8cjogJXMiLz4NCgkJPHVpdGV4dCBuYW1lPSJRVUlaUE9EX1FVRVNUWVBFX0dSRCIgdmFsdWU9IkJhc2FtYWtsxLEiLz4NCgkJPHVpdGV4dCBuYW1lPSJRVUlaUE9EX1FVRVNUWVBFX1NWWSIgdmFsdWU9IkFua2V0Ii8+DQoJCTx1aXRleHQgbmFtZT0iUVVJWlBPRF9RVUlaQVRNUFRfSU5GIiB2YWx1ZT0iU8SxbsSxcnPEsXoiLz4NCgkJPHVpdGV4dCBuYW1lPSJRVUlaUE9EX1FVRVNBVE1QVF9JTkYiIHZhbHVlPSJTxLFuxLFyc8SxeiIvPg0KCQk8dWl0ZXh0IG5hbWU9IldBUk5JTkdNU0dfWUVTU1RSSU5HIiB2YWx1ZT0iRXZldCIvPg0KCQk8dWl0ZXh0IG5hbWU9IldBUk5JTkdNU0dfTk9TVFJJTkciIHZhbHVlPSJIYXnEsXIiLz4NCgkJPHVpdGV4dCBuYW1lPSJXQVJOSU5HTVNHX1RJVExFU1RSSU5HIiB2YWx1ZT0iU8SxbmF2IEdlemlubWUgVXlhcsSxc8SxIi8+DQoJCTx1aXRleHQgbmFtZT0iV0FSTklOR01TR19NU0dTVFJJTkciIHZhbHVlPSJCdSBTxLFuYXZkYSBkZW5lbm1lbWnFnyBzb3J1bGFyIHZhci4mI3hBOyYjeEE7RXZldCBzZcOnZW5lxJ9pbmkgdMSxa2xhdMSxcnNhbsSxeiBTxLFuYXZkYW4gw6fEsWthY2Frc8SxbsSxei4gU8SxbmF2YSBkZXZhbSBldG1layBpw6dpbiBIYXnEsXIgc2XDp2VuZcSfaW5pIHTEsWtsYXTEsW4uIi8+DQoJCTx1aXRleHQgbmFtZT0iSU5GT1JNQVRJT05fSDI2NF9GTEFTSFBMQVlFUiIgdmFsdWU9IkJpbGdpc2F5YXLEsW7EsXphIHnDvGtsw7wgb2xhbiBnZcOnZXJsaSBGbGFzaCBQbGF5ZXIgc8O8csO8bcO8IGJ1IHZpZGVveXUgZGVzdGVrbGVtaXlvci4gRW4gc29uIEZsYXNoIFBsYXllciBzw7xyw7xtw7xuw7wgaW5kaXJtZWsgacOnaW4gdmlkZW8gYWxhbsSxbsSxIHTEsWtsYXTEs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thdMSxbMSxbWPEsWxhcmEga2VuYXIgw6d1YnXEn3VudSBnw7ZzdGVyIi8+DQoJCTx1aXRleHQgbmFtZT0iTVVURSIgdmFsdWU9IlNlc3NpeiIvPg0KCQk8dWl0ZXh0IG5hbWU9IkRPQ1dSQVBfVElUTEUiIHZhbHVlPSJQcmVzZW50ZXIgRG9zeWEgRWtpIi8+DQoJCTx1aXRleHQgbmFtZT0iRE9DV1JBUF9NU0ciIHZhbHVlPSJCaWxnaXNheWFyxLFtYSBLYXlkZXQiLz4NCgkJPHVpdGV4dCBuYW1lPSJET0NXUkFQX1BST01QVCIgdmFsdWU9IsSwbmRpcm1layBpw6dpbiBUxLFrbGF0xLFuIi8+DQoJPC9sYW5ndWFnZT4NCgk8bGFuZ3VhZ2UgaWQ9InJ1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tCh0LvQsNC50LQgJW4iLz4NCgkJPCEtLSBzdWJzdGl0dXRpb246ICVuID09IHNsaWRlIG51bWJlciAtLT4NCgkJPCEtLSBzdWJzdGl0dXRpb246ICV0ID09IHRvdGFsIHNsaWRlIGNvdW50IC0tPg0KCQk8dWl0ZXh0IG5hbWU9IlNDUlVCQkFSU1RBVFVTX1NMSURFSU5GTyIgdmFsdWU9ItCh0LvQsNC50LQgJW4gLyAldCB8ICIvPg0KCQk8dWl0ZXh0IG5hbWU9IlNDUlVCQkFSU1RBVFVTX1NUT1BQRUQiIHZhbHVlPSLQntGB0YLQsNC90L7QstC70LXQvdC+Ii8+DQoJCTx1aXRleHQgbmFtZT0iU0NSVUJCQVJTVEFUVVNfUExBWUlORyIgdmFsdWU9ItCS0L7RgdC/0YDQvtC40LfQstC10LTQtdC90LjQtSIvPg0KCQk8dWl0ZXh0IG5hbWU9IlNDUlVCQkFSU1RBVFVTX05PQVVESU8iIHZhbHVlPSLQndC10YIg0LDRg9C00LjQviIvPg0KCQk8dWl0ZXh0IG5hbWU9IlNDUlVCQkFSU1RBVFVTX1ZJRFBMQVlJTkciIHZhbHVlPSLQktC+0YHQv9GA0L7QuNC30LLQtdC00LXQvdC40LUg0LLQuNC00LXQviIvPg0KCQk8dWl0ZXh0IG5hbWU9IlNDUlVCQkFSU1RBVFVTX0xPQURJTkciIHZhbHVlPSLQl9Cw0LPRgNGD0LfQutCwIi8+DQoJCTx1aXRleHQgbmFtZT0iU0NSVUJCQVJTVEFUVVNfQlVGRkVSSU5HIiB2YWx1ZT0i0JHRg9GE0LXRgNC40LfQsNGG0LjRjyIvPg0KCQk8dWl0ZXh0IG5hbWU9IlNDUlVCQkFSU1RBVFVTX1FVRVNUSU9OIiB2YWx1ZT0i0J7RgtCy0LXRgiDQvdCwINCy0L7Qv9GA0L7RgSIvPg0KCQk8dWl0ZXh0IG5hbWU9IlNDUlVCQkFSU1RBVFVTX1JFVklFV1FVSVoiIHZhbHVlPSLQntCx0LfQvtGAINC+0L/RgNC+0YHQsCIvPg0KCQk8IS0tIHN1YnN0aXR1dGlvbjogJW0gPT0gbWludXRlcyByZW1haW5pbmcgLS0+DQoJCTwhLS0gc3Vic3RpdHV0aW9uOiAlcyA9PSBzZWNvbmRzIHJlbWFpbmluZyAtLT4NCgkJPHVpdGV4dCBuYW1lPSJFTEFQU0VEIiB2YWx1ZT0i0J7RgdGC0LDQu9C+0YHRjCAlbSDQvNC40L0uICVzINGBIi8+DQoJCTx1aXRleHQgbmFtZT0iTk9URk9VTkQiIHZhbHVlPSLQndC40YfQtdCz0L4g0L3QtSDQvdCw0LnQtNC10L3QviIvPg0KCQk8dWl0ZXh0IG5hbWU9IkFUVEFDSE1FTlRTIiB2YWx1ZT0i0JLQu9C+0LbQtdC90LjRjyIvPg0KCQk8IS0tIHN1YnN0aXR1dGlvbjogJXAgPT0gY3VycmVudCBzcGVha2VyJ3MgdGl0bGUgLS0+DQoJCTx1aXRleHQgbmFtZT0iQklPV0lOX1RJVExFIiB2YWx1ZT0i0JHQuNC+0LPRgNCw0YTQuNGPOiAlcCIvPg0KCQk8dWl0ZXh0IG5hbWU9IkJJT0JUTl9USVRMRSIgdmFsdWU9ItCR0LjQvtCz0YDQsNGE0LjRjyIvPg0KCQk8dWl0ZXh0IG5hbWU9IkRJVklERVJCVE5fVElUTEUiIHZhbHVlPSJ8Ii8+DQoJCTx1aXRleHQgbmFtZT0iQ09OVEFDVEJUTl9USVRMRSIgdmFsdWU9ItCa0L7QvdGC0LDQutGCIi8+DQoJCTx1aXRleHQgbmFtZT0iVEFCX1FVSVoiIHZhbHVlPSLQntC/0YDQvtGBIi8+DQoJCTx1aXRleHQgbmFtZT0iVEFCX09VVExJTkUiIHZhbHVlPSLQodGF0LXQvNCwIi8+DQoJCTx1aXRleHQgbmFtZT0iVEFCX1RIVU1CIiB2YWx1ZT0i0JHQtdCz0YPQvdC+0LoiLz4NCgkJPHVpdGV4dCBuYW1lPSJUQUJfTk9URVMiIHZhbHVlPSLQl9Cw0LzQtdGC0LrQuCIvPg0KCQk8dWl0ZXh0IG5hbWU9IlRBQl9TRUFSQ0giIHZhbHVlPSLQn9C+0LjRgdC6Ii8+DQoJCTx1aXRleHQgbmFtZT0iU0xJREVfSEVBRElORyIgdmFsdWU9ItCX0LDQs9C+0LvQvtCy0L7QuiDRgdC70LDQudC00LAiLz4NCgkJPHVpdGV4dCBuYW1lPSJEVVJBVElPTl9IRUFESU5HIiB2YWx1ZT0i0JTQu9C40YIt0YHRgtGMIi8+DQoJCTx1aXRleHQgbmFtZT0iU0VBUkNIX0hFQURJTkciIHZhbHVlPSLQn9C+0LjRgdC6INGC0LXQutGB0YLQsDoiLz4NCgkJPHVpdGV4dCBuYW1lPSJUSFVNQl9IRUFESU5HIiB2YWx1ZT0i0KHQu9Cw0LnQtCIvPg0KCQk8dWl0ZXh0IG5hbWU9IlRIVU1CX0lORk8iIHZhbHVlPSLQndCw0LfQstCw0L3QuNC1L9C00LvQuNGCLdC90L7RgdGC0YwiLz4NCgkJPHVpdGV4dCBuYW1lPSJBVFRBQ0hOQU1FX0hFQURJTkciIHZhbHVlPSLQmNC80Y8g0YTQsNC50LvQsCIvPg0KCQk8dWl0ZXh0IG5hbWU9IkFUVEFDSFNJWkVfSEVBRElORyIgdmFsdWU9ItCg0LDQt9C80LXRgCIvPg0KCQk8dWl0ZXh0IG5hbWU9IlNMSURFX05PVEVTIiB2YWx1ZT0i0JfQsNC80LXRgtC60Lgg0Log0YHQu9Cw0LnQtNGDIi8+DQoJCTwhLS1xdWl6IHBvZCBhbmQgbWVzc2FnZSBib3ggdGV4dHMtLT4NCgkJPHVpdGV4dCBuYW1lPSJRVUlaUE9EX1FVSVpfQVRURU1QVCIgdmFsdWU9ItCf0L7Qv9GL0YLQutCwINC/0YDQvtC50YLQuCDQvtC/0YDQvtGBOiIvPg0KCQk8dWl0ZXh0IG5hbWU9IlFVSVpQT0RfUVVJWl9BVFRFTVBUX1ZBTFVFIiB2YWx1ZT0iJW4g0LjQtyAldCIvPg0KCQk8dWl0ZXh0IG5hbWU9IlFVSVpQT0RfUVVJWl9TQ09SRSIgdmFsdWU9ItCd0LDQsdGA0LDQvdC+INCx0LDQu9C70L7QsjoiLz4NCgkJPHVpdGV4dCBuYW1lPSJRVUlaUE9EX1FVSVpfUEFTU1NDT1JFIiB2YWx1ZT0i0J/RgNC+0YXQvtC00L3QvtC5INGA0LXQt9GD0LvRjNGC0LDRgjoiLz4NCgkJPHVpdGV4dCBuYW1lPSJRVUlaUE9EX1FVSVpfTUFYU0NPUkUiIHZhbHVlPSLQnNCw0LrRgdC40LzQsNC70YzQvdGL0Lkg0YDQtdC30YPQu9GM0YLQsNGCOiIvPg0KCQk8dWl0ZXh0IG5hbWU9IlFVSVpQT0RfUVVFU0FUTVBUX1NUUiIgdmFsdWU9ItCf0L7Qv9GL0YLQutCwOiAlbiDQuNC3ICV0Ii8+DQoJCTx1aXRleHQgbmFtZT0iUVVJWlBPRF9RVUVTVFlQRV9TVFIiIHZhbHVlPSLQotC40L86ICVzIi8+DQoJCTx1aXRleHQgbmFtZT0iUVVJWlBPRF9RVUVTVFlQRV9HUkQiIHZhbHVlPSLQoSDQvtGG0LXQvdC60L7QuSIvPg0KCQk8dWl0ZXh0IG5hbWU9IlFVSVpQT0RfUVVFU1RZUEVfU1ZZIiB2YWx1ZT0i0J7QsdC30L7RgCIvPg0KCQk8dWl0ZXh0IG5hbWU9IlFVSVpQT0RfUVVJWkFUTVBUX0lORiIgdmFsdWU9ItCR0L7Qu9GM0YjQvtC1INGH0LjRgdC70L4iLz4NCgkJPHVpdGV4dCBuYW1lPSJRVUlaUE9EX1FVRVNBVE1QVF9JTkYiIHZhbHVlPSLQkdC+0LvRjNGI0L7QtSDRh9C40YHQu9C+Ii8+DQoJCTx1aXRleHQgbmFtZT0iV0FSTklOR01TR19ZRVNTVFJJTkciIHZhbHVlPSLQlNCwIi8+DQoJCTx1aXRleHQgbmFtZT0iV0FSTklOR01TR19OT1NUUklORyIgdmFsdWU9ItCd0LXRgiIvPg0KCQk8dWl0ZXh0IG5hbWU9IldBUk5JTkdNU0dfVElUTEVTVFJJTkciIHZhbHVlPSLQn9GA0LXQtNGD0L/RgNC10LbQtNC10L3QuNC1INC+INC90LDQstC40LPQsNGG0LjQuCDQsiDQvtC/0YDQvtGB0LUiLz4NCgkJPHVpdGV4dCBuYW1lPSJXQVJOSU5HTVNHX01TR1NUUklORyIgdmFsdWU9ItCSINC+0L/RgNC+0YHQtSDQvtGB0YLQsNC70LjRgdGMINC90LXQvtGC0LLQtdGH0LXQvdC90YvQtSDQstC+0L/RgNC+0YHRiy7QndCw0LbQsNGC0LjQtSDQutC90L7Qv9C60LggJnF1b3Q70JTQsCZxdW90OyDQv9GA0LjQstC10LTQtdGCINC6INC30LDQutGA0YvRgtC40Y4g0L7Qv9GA0L7RgdCwLiDQndCw0LbQsNGC0LjQtSDQutC90L7Qv9C60LggJnF1b3Q70J3QtdGCJnF1b3Q7INC/0YDQvtC00L7Qu9C20LjRgiDQvtC/0YDQvtGBLiIvPg0KCQk8dWl0ZXh0IG5hbWU9IklORk9STUFUSU9OX0gyNjRfRkxBU0hQTEFZRVIiIHZhbHVlPSLQotC10LrRg9GJ0LDRjyDQstC10YDRgdC40Y8g0L/RgNC+0LjQs9GA0YvQstCw0YLQtdC70Y8gRmxhc2ggUGxheWVyLCDRg9GB0YLQsNC90L7QstC70LXQvdC90LDRjyDQvdCwINGN0YLQvtC8INC60L7QvNC/0YzRjtGC0LXRgNC1LCDQvdC1INC/0L7QtNC00LXRgNC20LjQstCw0LXRgiDRjdGC0L4g0LLQuNC00LXQvi4g0KnQtdC70LrQvdC40YLQtSDQsiDQvtCx0LvQsNGB0YLQuCDQstC40LTQtdC+LCDRh9GC0L7QsdGLINC30LDQs9GA0YPQt9C40YLRjCDQv9C+0YHQu9C10LTQvdGO0Y4g0LLQtdGA0YHQuNGOINC/0YDQvtC40LPRgNGL0LLQsNGC0LXQu9G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0J/QvtC60LDQt9GL0LLQsNGC0Ywg0LLRgNC10LfQutGDINGD0YfQsNGB0YLQvdC40LrQsNC8Ii8+DQoJCTx1aXRleHQgbmFtZT0iTVVURSIgdmFsdWU9ItCe0YLQutC70Y7Rh9C40YLRjCDQt9Cy0YPQuiIvPg0KCQk8dWl0ZXh0IG5hbWU9IkRPQ1dSQVBfVElUTEUiIHZhbHVlPSLQktC70L7QttC10L3QuNC1INCyINGE0LDQudC7IEFkb2JlIFByZXNlbnRlciIvPg0KCQk8dWl0ZXh0IG5hbWU9IkRPQ1dSQVBfTVNHIiB2YWx1ZT0i0KHQvtGF0YDQsNC90LjRgtGMINCyINC/0LDQv9C60YMgJnF1b3Q70JzQvtC5INC60L7QvNC/0YzRjtGC0LXRgCZxdW90OyIvPg0KCQk8dWl0ZXh0IG5hbWU9IkRPQ1dSQVBfUFJPTVBUIiB2YWx1ZT0i0KnQtdC70LrQvdGD0YLRjCDQtNC70Y8g0LfQsNCz0YDRg9C30LrQuCIvPg0KCTwvbGFuZ3VhZ2U+DQo8L2NvbmZpZ3VyYXRpb24+DQo="/>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PSNARRATION" val="7,90650548,I:\Rad553\2010\RAD553_2010_On_line4_fractures_pptx\Media.ppcx"/>
</p:tagLst>
</file>

<file path=ppt/tags/tag11.xml><?xml version="1.0" encoding="utf-8"?>
<p:tagLst xmlns:a="http://schemas.openxmlformats.org/drawingml/2006/main" xmlns:r="http://schemas.openxmlformats.org/officeDocument/2006/relationships" xmlns:p="http://schemas.openxmlformats.org/presentationml/2006/main">
  <p:tag name="PPSNARRATION" val="8,90650548,I:\Rad553\2010\RAD553_2010_On_line4_fractures_pptx\Media.ppcx"/>
</p:tagLst>
</file>

<file path=ppt/tags/tag12.xml><?xml version="1.0" encoding="utf-8"?>
<p:tagLst xmlns:a="http://schemas.openxmlformats.org/drawingml/2006/main" xmlns:r="http://schemas.openxmlformats.org/officeDocument/2006/relationships" xmlns:p="http://schemas.openxmlformats.org/presentationml/2006/main">
  <p:tag name="PRESENTER_SHAPEINFO" val="&lt;ThreeDShapeInfo&gt;&lt;uuid val=&quot;{289E2E39-80A4-4A08-893F-D267F1051AA4}&quot;/&gt;&lt;isInvalidForFieldText val=&quot;0&quot;/&gt;&lt;Image&gt;&lt;filename val=&quot;I:\Rad553\2010\Presentation_folder\UNIT4\fracture\data\asimages\{289E2E39-80A4-4A08-893F-D267F1051AA4}_8.png&quot;/&gt;&lt;left val=&quot;537&quot;/&gt;&lt;top val=&quot;0&quot;/&gt;&lt;width val=&quot;184&quot;/&gt;&lt;height val=&quot;500&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PSNARRATION" val="9,90650548,I:\Rad553\2010\RAD553_2010_On_line4_fractures_pptx\Media.ppcx"/>
</p:tagLst>
</file>

<file path=ppt/tags/tag14.xml><?xml version="1.0" encoding="utf-8"?>
<p:tagLst xmlns:a="http://schemas.openxmlformats.org/drawingml/2006/main" xmlns:r="http://schemas.openxmlformats.org/officeDocument/2006/relationships" xmlns:p="http://schemas.openxmlformats.org/presentationml/2006/main">
  <p:tag name="PRESENTER_SHAPEINFO" val="&lt;ThreeDShapeInfo&gt;&lt;uuid val=&quot;{BBDFE028-2A30-4D48-8640-9EBE46E904B2}&quot;/&gt;&lt;isInvalidForFieldText val=&quot;0&quot;/&gt;&lt;Image&gt;&lt;filename val=&quot;I:\Rad553\2010\Presentation_folder\UNIT4\fracture\data\asimages\{BBDFE028-2A30-4D48-8640-9EBE46E904B2}_9.png&quot;/&gt;&lt;left val=&quot;0&quot;/&gt;&lt;top val=&quot;0&quot;/&gt;&lt;width val=&quot;253&quot;/&gt;&lt;height val=&quot;542&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PSNARRATION" val="10,90650548,I:\Rad553\2010\RAD553_2010_On_line4_fractures_pptx\Media.ppcx"/>
</p:tagLst>
</file>

<file path=ppt/tags/tag16.xml><?xml version="1.0" encoding="utf-8"?>
<p:tagLst xmlns:a="http://schemas.openxmlformats.org/drawingml/2006/main" xmlns:r="http://schemas.openxmlformats.org/officeDocument/2006/relationships" xmlns:p="http://schemas.openxmlformats.org/presentationml/2006/main">
  <p:tag name="PPSNARRATION" val="11,90650548,I:\Rad553\2010\RAD553_2010_On_line4_fractures_pptx\Media.ppcx"/>
</p:tagLst>
</file>

<file path=ppt/tags/tag17.xml><?xml version="1.0" encoding="utf-8"?>
<p:tagLst xmlns:a="http://schemas.openxmlformats.org/drawingml/2006/main" xmlns:r="http://schemas.openxmlformats.org/officeDocument/2006/relationships" xmlns:p="http://schemas.openxmlformats.org/presentationml/2006/main">
  <p:tag name="PRESENTER_SHAPEINFO" val="&lt;ThreeDShapeInfo&gt;&lt;uuid val=&quot;{E6AB8E38-EF01-4331-831D-5E06865EFDA8}&quot;/&gt;&lt;isInvalidForFieldText val=&quot;0&quot;/&gt;&lt;Image&gt;&lt;filename val=&quot;I:\Rad553\2010\Presentation_folder\UNIT4\fracture\data\asimages\{E6AB8E38-EF01-4331-831D-5E06865EFDA8}_11.png&quot;/&gt;&lt;left val=&quot;341&quot;/&gt;&lt;top val=&quot;0&quot;/&gt;&lt;width val=&quot;380&quot;/&gt;&lt;height val=&quot;488&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PSNARRATION" val="12,90650548,I:\Rad553\2010\RAD553_2010_On_line4_fractures_pptx\Media.ppcx"/>
</p:tagLst>
</file>

<file path=ppt/tags/tag19.xml><?xml version="1.0" encoding="utf-8"?>
<p:tagLst xmlns:a="http://schemas.openxmlformats.org/drawingml/2006/main" xmlns:r="http://schemas.openxmlformats.org/officeDocument/2006/relationships" xmlns:p="http://schemas.openxmlformats.org/presentationml/2006/main">
  <p:tag name="PRESENTER_SHAPEINFO" val="&lt;ThreeDShapeInfo&gt;&lt;uuid val=&quot;{CB00A188-9460-432E-B05B-8917D6F51D28}&quot;/&gt;&lt;isInvalidForFieldText val=&quot;0&quot;/&gt;&lt;Image&gt;&lt;filename val=&quot;I:\Rad553\2010\Presentation_folder\UNIT4\fracture\data\asimages\{CB00A188-9460-432E-B05B-8917D6F51D28}_12.png&quot;/&gt;&lt;left val=&quot;101&quot;/&gt;&lt;top val=&quot;83&quot;/&gt;&lt;width val=&quot;536&quot;/&gt;&lt;height val=&quot;409&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A2BB14FD-8561-4536-9201-8FC60F9BED33}&quot;/&gt;&lt;isInvalidForFieldText val=&quot;0&quot;/&gt;&lt;Image&gt;&lt;filename val=&quot;I:\Rad553\2010\Presentation_folder\UNIT4\fracture\data\asimages\{A2BB14FD-8561-4536-9201-8FC60F9BED33}_MtorLt.png&quot;/&gt;&lt;left val=&quot;539&quot;/&gt;&lt;top val=&quot;504&quot;/&gt;&lt;width val=&quot;189&quot;/&gt;&lt;height val=&quot;37&quot;/&gt;&lt;hasText val=&quot;1&quot;/&gt;&lt;/Image&gt;&lt;/ThreeDShapeInfo&gt;"/>
</p:tagLst>
</file>

<file path=ppt/tags/tag20.xml><?xml version="1.0" encoding="utf-8"?>
<p:tagLst xmlns:a="http://schemas.openxmlformats.org/drawingml/2006/main" xmlns:r="http://schemas.openxmlformats.org/officeDocument/2006/relationships" xmlns:p="http://schemas.openxmlformats.org/presentationml/2006/main">
  <p:tag name="PPSNARRATION" val="13,90650548,I:\Rad553\2010\RAD553_2010_On_line4_fractures_pptx\Media.ppcx"/>
</p:tagLst>
</file>

<file path=ppt/tags/tag21.xml><?xml version="1.0" encoding="utf-8"?>
<p:tagLst xmlns:a="http://schemas.openxmlformats.org/drawingml/2006/main" xmlns:r="http://schemas.openxmlformats.org/officeDocument/2006/relationships" xmlns:p="http://schemas.openxmlformats.org/presentationml/2006/main">
  <p:tag name="PRESENTER_SHAPEINFO" val="&lt;ThreeDShapeInfo&gt;&lt;uuid val=&quot;{DA0CE639-9FFA-480E-BE16-A2FEF02AF869}&quot;/&gt;&lt;isInvalidForFieldText val=&quot;0&quot;/&gt;&lt;Image&gt;&lt;filename val=&quot;I:\Rad553\2010\Presentation_folder\UNIT4\fracture\data\asimages\{DA0CE639-9FFA-480E-BE16-A2FEF02AF869}_13.png&quot;/&gt;&lt;left val=&quot;415&quot;/&gt;&lt;top val=&quot;0&quot;/&gt;&lt;width val=&quot;306&quot;/&gt;&lt;height val=&quot;494&quot;/&gt;&lt;hasText val=&quot;1&quot;/&gt;&lt;/Image&gt;&lt;/ThreeDShapeInfo&gt;"/>
</p:tagLst>
</file>

<file path=ppt/tags/tag22.xml><?xml version="1.0" encoding="utf-8"?>
<p:tagLst xmlns:a="http://schemas.openxmlformats.org/drawingml/2006/main" xmlns:r="http://schemas.openxmlformats.org/officeDocument/2006/relationships" xmlns:p="http://schemas.openxmlformats.org/presentationml/2006/main">
  <p:tag name="PPSNARRATION" val="14,90650548,I:\Rad553\2010\RAD553_2010_On_line4_fractures_pptx\Media.ppcx"/>
</p:tagLst>
</file>

<file path=ppt/tags/tag23.xml><?xml version="1.0" encoding="utf-8"?>
<p:tagLst xmlns:a="http://schemas.openxmlformats.org/drawingml/2006/main" xmlns:r="http://schemas.openxmlformats.org/officeDocument/2006/relationships" xmlns:p="http://schemas.openxmlformats.org/presentationml/2006/main">
  <p:tag name="PPSNARRATION" val="15,90650548,I:\Rad553\2010\RAD553_2010_On_line4_fractures_pptx\Media.ppcx"/>
</p:tagLst>
</file>

<file path=ppt/tags/tag24.xml><?xml version="1.0" encoding="utf-8"?>
<p:tagLst xmlns:a="http://schemas.openxmlformats.org/drawingml/2006/main" xmlns:r="http://schemas.openxmlformats.org/officeDocument/2006/relationships" xmlns:p="http://schemas.openxmlformats.org/presentationml/2006/main">
  <p:tag name="PPSNARRATION" val="16,90650548,I:\Rad553\2010\RAD553_2010_On_line4_fractures_pptx\Media.ppcx"/>
</p:tagLst>
</file>

<file path=ppt/tags/tag25.xml><?xml version="1.0" encoding="utf-8"?>
<p:tagLst xmlns:a="http://schemas.openxmlformats.org/drawingml/2006/main" xmlns:r="http://schemas.openxmlformats.org/officeDocument/2006/relationships" xmlns:p="http://schemas.openxmlformats.org/presentationml/2006/main">
  <p:tag name="PRESENTER_SHAPEINFO" val="&lt;ThreeDShapeInfo&gt;&lt;uuid val=&quot;{464FC54B-990C-4B55-937B-F6CE4EC39FEA}&quot;/&gt;&lt;isInvalidForFieldText val=&quot;0&quot;/&gt;&lt;Image&gt;&lt;filename val=&quot;I:\Rad553\2010\Presentation_folder\UNIT4\fracture\data\asimages\{464FC54B-990C-4B55-937B-F6CE4EC39FEA}_16.png&quot;/&gt;&lt;left val=&quot;89&quot;/&gt;&lt;top val=&quot;89&quot;/&gt;&lt;width val=&quot;548&quot;/&gt;&lt;height val=&quot;406&quot;/&gt;&lt;hasText val=&quot;1&quot;/&gt;&lt;/Image&gt;&lt;/ThreeDShapeInfo&gt;"/>
</p:tagLst>
</file>

<file path=ppt/tags/tag26.xml><?xml version="1.0" encoding="utf-8"?>
<p:tagLst xmlns:a="http://schemas.openxmlformats.org/drawingml/2006/main" xmlns:r="http://schemas.openxmlformats.org/officeDocument/2006/relationships" xmlns:p="http://schemas.openxmlformats.org/presentationml/2006/main">
  <p:tag name="PPSNARRATION" val="17,90650548,I:\Rad553\2010\RAD553_2010_On_line4_fractures_pptx\Media.ppcx"/>
</p:tagLst>
</file>

<file path=ppt/tags/tag27.xml><?xml version="1.0" encoding="utf-8"?>
<p:tagLst xmlns:a="http://schemas.openxmlformats.org/drawingml/2006/main" xmlns:r="http://schemas.openxmlformats.org/officeDocument/2006/relationships" xmlns:p="http://schemas.openxmlformats.org/presentationml/2006/main">
  <p:tag name="PRESENTER_SHAPEINFO" val="&lt;ThreeDShapeInfo&gt;&lt;uuid val=&quot;{C685245D-B604-4177-B8C8-46EA351565A8}&quot;/&gt;&lt;isInvalidForFieldText val=&quot;0&quot;/&gt;&lt;Image&gt;&lt;filename val=&quot;I:\Rad553\2010\Presentation_folder\UNIT4\fracture\data\asimages\{C685245D-B604-4177-B8C8-46EA351565A8}_17.png&quot;/&gt;&lt;left val=&quot;263&quot;/&gt;&lt;top val=&quot;23&quot;/&gt;&lt;width val=&quot;452&quot;/&gt;&lt;height val=&quot;477&quot;/&gt;&lt;hasText val=&quot;1&quot;/&gt;&lt;/Image&gt;&lt;/ThreeDShapeInfo&gt;"/>
</p:tagLst>
</file>

<file path=ppt/tags/tag28.xml><?xml version="1.0" encoding="utf-8"?>
<p:tagLst xmlns:a="http://schemas.openxmlformats.org/drawingml/2006/main" xmlns:r="http://schemas.openxmlformats.org/officeDocument/2006/relationships" xmlns:p="http://schemas.openxmlformats.org/presentationml/2006/main">
  <p:tag name="PPSNARRATION" val="18,90650548,I:\Rad553\2010\RAD553_2010_On_line4_fractures_pptx\Media.ppcx"/>
</p:tagLst>
</file>

<file path=ppt/tags/tag29.xml><?xml version="1.0" encoding="utf-8"?>
<p:tagLst xmlns:a="http://schemas.openxmlformats.org/drawingml/2006/main" xmlns:r="http://schemas.openxmlformats.org/officeDocument/2006/relationships" xmlns:p="http://schemas.openxmlformats.org/presentationml/2006/main">
  <p:tag name="PPSNARRATION" val="19,90650548,I:\Rad553\2010\RAD553_2010_On_line4_fractures_pptx\Media.ppcx"/>
</p:tagLst>
</file>

<file path=ppt/tags/tag3.xml><?xml version="1.0" encoding="utf-8"?>
<p:tagLst xmlns:a="http://schemas.openxmlformats.org/drawingml/2006/main" xmlns:r="http://schemas.openxmlformats.org/officeDocument/2006/relationships" xmlns:p="http://schemas.openxmlformats.org/presentationml/2006/main">
  <p:tag name="PPSNARRATION" val="1,90650548,I:\Rad553\2010\RAD553_2010_On_line4_fractures_pptx\Media.ppcx"/>
</p:tagLst>
</file>

<file path=ppt/tags/tag30.xml><?xml version="1.0" encoding="utf-8"?>
<p:tagLst xmlns:a="http://schemas.openxmlformats.org/drawingml/2006/main" xmlns:r="http://schemas.openxmlformats.org/officeDocument/2006/relationships" xmlns:p="http://schemas.openxmlformats.org/presentationml/2006/main">
  <p:tag name="PPSNARRATION" val="20,90650548,I:\Rad553\2010\RAD553_2010_On_line4_fractures_pptx\Media.ppcx"/>
</p:tagLst>
</file>

<file path=ppt/tags/tag31.xml><?xml version="1.0" encoding="utf-8"?>
<p:tagLst xmlns:a="http://schemas.openxmlformats.org/drawingml/2006/main" xmlns:r="http://schemas.openxmlformats.org/officeDocument/2006/relationships" xmlns:p="http://schemas.openxmlformats.org/presentationml/2006/main">
  <p:tag name="PPSNARRATION" val="21,90650548,I:\Rad553\2010\RAD553_2010_On_line4_fractures_pptx\Media.ppcx"/>
</p:tagLst>
</file>

<file path=ppt/tags/tag32.xml><?xml version="1.0" encoding="utf-8"?>
<p:tagLst xmlns:a="http://schemas.openxmlformats.org/drawingml/2006/main" xmlns:r="http://schemas.openxmlformats.org/officeDocument/2006/relationships" xmlns:p="http://schemas.openxmlformats.org/presentationml/2006/main">
  <p:tag name="PPSNARRATION" val="22,90650548,I:\Rad553\2010\RAD553_2010_On_line4_fractures_pptx\Media.ppcx"/>
</p:tagLst>
</file>

<file path=ppt/tags/tag33.xml><?xml version="1.0" encoding="utf-8"?>
<p:tagLst xmlns:a="http://schemas.openxmlformats.org/drawingml/2006/main" xmlns:r="http://schemas.openxmlformats.org/officeDocument/2006/relationships" xmlns:p="http://schemas.openxmlformats.org/presentationml/2006/main">
  <p:tag name="PPSNARRATION" val="23,90650548,I:\Rad553\2010\RAD553_2010_On_line4_fractures_pptx\Media.ppcx"/>
</p:tagLst>
</file>

<file path=ppt/tags/tag34.xml><?xml version="1.0" encoding="utf-8"?>
<p:tagLst xmlns:a="http://schemas.openxmlformats.org/drawingml/2006/main" xmlns:r="http://schemas.openxmlformats.org/officeDocument/2006/relationships" xmlns:p="http://schemas.openxmlformats.org/presentationml/2006/main">
  <p:tag name="PPSNARRATION" val="24,90650548,I:\Rad553\2010\RAD553_2010_On_line4_fractures_pptx\Media.ppcx"/>
</p:tagLst>
</file>

<file path=ppt/tags/tag35.xml><?xml version="1.0" encoding="utf-8"?>
<p:tagLst xmlns:a="http://schemas.openxmlformats.org/drawingml/2006/main" xmlns:r="http://schemas.openxmlformats.org/officeDocument/2006/relationships" xmlns:p="http://schemas.openxmlformats.org/presentationml/2006/main">
  <p:tag name="PRESENTER_SHAPEINFO" val="&lt;ThreeDShapeInfo&gt;&lt;uuid val=&quot;{FCBC2D72-287F-4371-B57B-C43A52907321}&quot;/&gt;&lt;isInvalidForFieldText val=&quot;0&quot;/&gt;&lt;Image&gt;&lt;filename val=&quot;I:\Rad553\2010\Presentation_folder\UNIT4\fracture\data\asimages\{FCBC2D72-287F-4371-B57B-C43A52907321}_24.png&quot;/&gt;&lt;left val=&quot;501&quot;/&gt;&lt;top val=&quot;0&quot;/&gt;&lt;width val=&quot;219&quot;/&gt;&lt;height val=&quot;548&quot;/&gt;&lt;hasText val=&quot;1&quot;/&gt;&lt;/Image&gt;&lt;/ThreeDShapeInfo&gt;"/>
</p:tagLst>
</file>

<file path=ppt/tags/tag36.xml><?xml version="1.0" encoding="utf-8"?>
<p:tagLst xmlns:a="http://schemas.openxmlformats.org/drawingml/2006/main" xmlns:r="http://schemas.openxmlformats.org/officeDocument/2006/relationships" xmlns:p="http://schemas.openxmlformats.org/presentationml/2006/main">
  <p:tag name="PRESENTER_SHAPEINFO" val="&lt;ThreeDShapeInfo&gt;&lt;uuid val=&quot;{7EF1959B-E609-42BB-820F-E8C836AB7FE2}&quot;/&gt;&lt;isInvalidForFieldText val=&quot;0&quot;/&gt;&lt;Image&gt;&lt;filename val=&quot;I:\Rad553\2010\Presentation_folder\UNIT4\fracture\data\asimages\{7EF1959B-E609-42BB-820F-E8C836AB7FE2}_24.png&quot;/&gt;&lt;left val=&quot;341&quot;/&gt;&lt;top val=&quot;89&quot;/&gt;&lt;width val=&quot;318&quot;/&gt;&lt;height val=&quot;368&quot;/&gt;&lt;hasText val=&quot;1&quot;/&gt;&lt;/Image&gt;&lt;/ThreeDShapeInfo&gt;"/>
</p:tagLst>
</file>

<file path=ppt/tags/tag37.xml><?xml version="1.0" encoding="utf-8"?>
<p:tagLst xmlns:a="http://schemas.openxmlformats.org/drawingml/2006/main" xmlns:r="http://schemas.openxmlformats.org/officeDocument/2006/relationships" xmlns:p="http://schemas.openxmlformats.org/presentationml/2006/main">
  <p:tag name="PPSNARRATION" val="25,90650548,I:\Rad553\2010\RAD553_2010_On_line4_fractures_pptx\Media.ppcx"/>
</p:tagLst>
</file>

<file path=ppt/tags/tag38.xml><?xml version="1.0" encoding="utf-8"?>
<p:tagLst xmlns:a="http://schemas.openxmlformats.org/drawingml/2006/main" xmlns:r="http://schemas.openxmlformats.org/officeDocument/2006/relationships" xmlns:p="http://schemas.openxmlformats.org/presentationml/2006/main">
  <p:tag name="PRESENTER_SHAPEINFO" val="&lt;ThreeDShapeInfo&gt;&lt;uuid val=&quot;{0F9B95B6-D741-4BE5-A397-827FC409FCB3}&quot;/&gt;&lt;isInvalidForFieldText val=&quot;0&quot;/&gt;&lt;Image&gt;&lt;filename val=&quot;I:\Rad553\2010\Presentation_folder\UNIT4\fracture\data\asimages\{0F9B95B6-D741-4BE5-A397-827FC409FCB3}_25.png&quot;/&gt;&lt;left val=&quot;519&quot;/&gt;&lt;top val=&quot;0&quot;/&gt;&lt;width val=&quot;202&quot;/&gt;&lt;height val=&quot;542&quot;/&gt;&lt;hasText val=&quot;1&quot;/&gt;&lt;/Image&gt;&lt;/ThreeDShapeInfo&gt;"/>
</p:tagLst>
</file>

<file path=ppt/tags/tag39.xml><?xml version="1.0" encoding="utf-8"?>
<p:tagLst xmlns:a="http://schemas.openxmlformats.org/drawingml/2006/main" xmlns:r="http://schemas.openxmlformats.org/officeDocument/2006/relationships" xmlns:p="http://schemas.openxmlformats.org/presentationml/2006/main">
  <p:tag name="PRESENTER_SHAPEINFO" val="&lt;ThreeDShapeInfo&gt;&lt;uuid val=&quot;{7898531D-1A2E-4589-AF2F-8BC9C04EC2A8}&quot;/&gt;&lt;isInvalidForFieldText val=&quot;0&quot;/&gt;&lt;Image&gt;&lt;filename val=&quot;I:\Rad553\2010\Presentation_folder\UNIT4\fracture\data\asimages\{7898531D-1A2E-4589-AF2F-8BC9C04EC2A8}_25.png&quot;/&gt;&lt;left val=&quot;335&quot;/&gt;&lt;top val=&quot;89&quot;/&gt;&lt;width val=&quot;305&quot;/&gt;&lt;height val=&quot;386&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PSNARRATION" val="2,90650548,I:\Rad553\2010\RAD553_2010_On_line4_fractures_pptx\Media.ppcx"/>
</p:tagLst>
</file>

<file path=ppt/tags/tag40.xml><?xml version="1.0" encoding="utf-8"?>
<p:tagLst xmlns:a="http://schemas.openxmlformats.org/drawingml/2006/main" xmlns:r="http://schemas.openxmlformats.org/officeDocument/2006/relationships" xmlns:p="http://schemas.openxmlformats.org/presentationml/2006/main">
  <p:tag name="PPSNARRATION" val="27,90650548,I:\Rad553\2010\RAD553_2010_On_line4_fractures_pptx\Media.ppcx"/>
</p:tagLst>
</file>

<file path=ppt/tags/tag41.xml><?xml version="1.0" encoding="utf-8"?>
<p:tagLst xmlns:a="http://schemas.openxmlformats.org/drawingml/2006/main" xmlns:r="http://schemas.openxmlformats.org/officeDocument/2006/relationships" xmlns:p="http://schemas.openxmlformats.org/presentationml/2006/main">
  <p:tag name="PPSNARRATION" val="28,90650548,I:\Rad553\2010\RAD553_2010_On_line4_fractures_pptx\Media.ppcx"/>
</p:tagLst>
</file>

<file path=ppt/tags/tag42.xml><?xml version="1.0" encoding="utf-8"?>
<p:tagLst xmlns:a="http://schemas.openxmlformats.org/drawingml/2006/main" xmlns:r="http://schemas.openxmlformats.org/officeDocument/2006/relationships" xmlns:p="http://schemas.openxmlformats.org/presentationml/2006/main">
  <p:tag name="PRESENTER_SHAPEINFO" val="&lt;ThreeDShapeInfo&gt;&lt;uuid val=&quot;{64F63B05-C74D-4E60-B194-4A39AA8368BB}&quot;/&gt;&lt;isInvalidForFieldText val=&quot;0&quot;/&gt;&lt;Image&gt;&lt;filename val=&quot;I:\Rad553\2010\Presentation_folder\UNIT4\fracture\data\asimages\{64F63B05-C74D-4E60-B194-4A39AA8368BB}_28.png&quot;/&gt;&lt;left val=&quot;71&quot;/&gt;&lt;top val=&quot;89&quot;/&gt;&lt;width val=&quot;574&quot;/&gt;&lt;height val=&quot;410&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4423B32F-BE41-4011-9429-1DF9AD777F13}&quot;/&gt;&lt;isInvalidForFieldText val=&quot;0&quot;/&gt;&lt;Image&gt;&lt;filename val=&quot;I:\Rad553\2010\Presentation_folder\UNIT4\fracture\data\asimages\{4423B32F-BE41-4011-9429-1DF9AD777F13}_2.png&quot;/&gt;&lt;left val=&quot;480&quot;/&gt;&lt;top val=&quot;101&quot;/&gt;&lt;width val=&quot;241&quot;/&gt;&lt;height val=&quot;374&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INFO" val="&lt;ThreeDShapeInfo&gt;&lt;uuid val=&quot;{BA4EB11F-674B-459B-B8A1-B3A168DA2933}&quot;/&gt;&lt;isInvalidForFieldText val=&quot;0&quot;/&gt;&lt;Image&gt;&lt;filename val=&quot;I:\Rad553\2010\Presentation_folder\UNIT4\fracture\data\asimages\{BA4EB11F-674B-459B-B8A1-B3A168DA2933}_2.png&quot;/&gt;&lt;left val=&quot;35&quot;/&gt;&lt;top val=&quot;83&quot;/&gt;&lt;width val=&quot;107&quot;/&gt;&lt;height val=&quot;410&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PSNARRATION" val="3,90650548,I:\Rad553\2010\RAD553_2010_On_line4_fractures_pptx\Media.ppcx"/>
</p:tagLst>
</file>

<file path=ppt/tags/tag8.xml><?xml version="1.0" encoding="utf-8"?>
<p:tagLst xmlns:a="http://schemas.openxmlformats.org/drawingml/2006/main" xmlns:r="http://schemas.openxmlformats.org/officeDocument/2006/relationships" xmlns:p="http://schemas.openxmlformats.org/presentationml/2006/main">
  <p:tag name="PPSNARRATION" val="5,90650548,I:\Rad553\2010\RAD553_2010_On_line4_fractures_pptx\Media.ppcx"/>
</p:tagLst>
</file>

<file path=ppt/tags/tag9.xml><?xml version="1.0" encoding="utf-8"?>
<p:tagLst xmlns:a="http://schemas.openxmlformats.org/drawingml/2006/main" xmlns:r="http://schemas.openxmlformats.org/officeDocument/2006/relationships" xmlns:p="http://schemas.openxmlformats.org/presentationml/2006/main">
  <p:tag name="PPSNARRATION" val="6,90650548,I:\Rad553\2010\RAD553_2010_On_line4_fractures_pptx\Media.ppcx"/>
</p:tagLst>
</file>

<file path=ppt/theme/theme1.xml><?xml version="1.0" encoding="utf-8"?>
<a:theme xmlns:a="http://schemas.openxmlformats.org/drawingml/2006/main" name="MSU_rad">
  <a:themeElements>
    <a:clrScheme name="Department Master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partment Master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partment Master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partment Master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partment Master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partment Master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partment Master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partment Master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partment Master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partment Master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partment Master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partment Master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partment Master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partment Master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MSU_rad</Template>
  <TotalTime>816</TotalTime>
  <Words>2693</Words>
  <Application>Microsoft Office PowerPoint</Application>
  <PresentationFormat>On-screen Show (4:3)</PresentationFormat>
  <Paragraphs>123</Paragraphs>
  <Slides>36</Slides>
  <Notes>26</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1" baseType="lpstr">
      <vt:lpstr>Arial</vt:lpstr>
      <vt:lpstr>Calibri</vt:lpstr>
      <vt:lpstr>Times New Roman</vt:lpstr>
      <vt:lpstr>MSU_rad</vt:lpstr>
      <vt:lpstr>Image</vt:lpstr>
      <vt:lpstr>علائم رادیوگرافیک شکستگی اندامها</vt:lpstr>
      <vt:lpstr>قسمتهای مختلف استخوان</vt:lpstr>
      <vt:lpstr>انواع شکستگیها</vt:lpstr>
      <vt:lpstr>وضعیت قطعات شکستگی</vt:lpstr>
      <vt:lpstr>PowerPoint Presentation</vt:lpstr>
      <vt:lpstr>ارزیابی های تشخیصی</vt:lpstr>
      <vt:lpstr>PowerPoint Presentation</vt:lpstr>
      <vt:lpstr>شکستگی دوبل ساق پا</vt:lpstr>
      <vt:lpstr>نمای لترال</vt:lpstr>
      <vt:lpstr>شکستگی چند تکه ای پلاتوی تی بیا</vt:lpstr>
      <vt:lpstr>شکستگی بای مالئولار مچ پا</vt:lpstr>
      <vt:lpstr>شکستگی دیستال ساعد</vt:lpstr>
      <vt:lpstr>شکستگی T شکل</vt:lpstr>
      <vt:lpstr>شکستگی بهم فشرده رادیوس</vt:lpstr>
      <vt:lpstr>شکستگی مایل  تی بیا</vt:lpstr>
      <vt:lpstr>شکستگی داخل مفصلی دیستال رادیوس  همراه با خرد شدگی </vt:lpstr>
      <vt:lpstr>شکستگی بدون جابجائی اسکافوئید</vt:lpstr>
      <vt:lpstr>شکستگی قدیمی اسکافوئید</vt:lpstr>
      <vt:lpstr>نکروز آواسکولار  AVN</vt:lpstr>
      <vt:lpstr>Radial Head Fracture</vt:lpstr>
      <vt:lpstr>شکستگی پاتولوژیک اسکافوئید</vt:lpstr>
      <vt:lpstr>شکستگی سالتر هاریس تیپ 1</vt:lpstr>
      <vt:lpstr>شکستگی پروکزیمال هومروس چند تکه ای</vt:lpstr>
      <vt:lpstr>شکستگی اوله کرانون</vt:lpstr>
      <vt:lpstr>شکستگی دررفتگی مونته جیا</vt:lpstr>
      <vt:lpstr>شکستگی استرس تنه تی بیا</vt:lpstr>
      <vt:lpstr>در حال ترمیم</vt:lpstr>
      <vt:lpstr>شکستگی گردن فمور</vt:lpstr>
      <vt:lpstr>شکستگی دررفتگی مفصل ران</vt:lpstr>
      <vt:lpstr>شکستگیهای صفحه رشد </vt:lpstr>
      <vt:lpstr>شکستگی باز تیپ 1</vt:lpstr>
      <vt:lpstr>شکستگی باز تیپ 2</vt:lpstr>
      <vt:lpstr>شکستگی باز تیپ   III A </vt:lpstr>
      <vt:lpstr>شکستگی باز III B</vt:lpstr>
      <vt:lpstr>شکستگی باز III C</vt:lpstr>
      <vt:lpstr>PowerPoint Presentation</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Fracture Descriptive Terminology</dc:title>
  <dc:creator>gra</dc:creator>
  <cp:lastModifiedBy>orthopedi</cp:lastModifiedBy>
  <cp:revision>111</cp:revision>
  <dcterms:created xsi:type="dcterms:W3CDTF">2009-09-24T16:56:30Z</dcterms:created>
  <dcterms:modified xsi:type="dcterms:W3CDTF">2020-06-24T20:14:26Z</dcterms:modified>
</cp:coreProperties>
</file>